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6"/>
  </p:notesMasterIdLst>
  <p:handoutMasterIdLst>
    <p:handoutMasterId r:id="rId27"/>
  </p:handoutMasterIdLst>
  <p:sldIdLst>
    <p:sldId id="381" r:id="rId2"/>
    <p:sldId id="327" r:id="rId3"/>
    <p:sldId id="537" r:id="rId4"/>
    <p:sldId id="453" r:id="rId5"/>
    <p:sldId id="538" r:id="rId6"/>
    <p:sldId id="545" r:id="rId7"/>
    <p:sldId id="463" r:id="rId8"/>
    <p:sldId id="467" r:id="rId9"/>
    <p:sldId id="421" r:id="rId10"/>
    <p:sldId id="423" r:id="rId11"/>
    <p:sldId id="431" r:id="rId12"/>
    <p:sldId id="476" r:id="rId13"/>
    <p:sldId id="478" r:id="rId14"/>
    <p:sldId id="485" r:id="rId15"/>
    <p:sldId id="539" r:id="rId16"/>
    <p:sldId id="491" r:id="rId17"/>
    <p:sldId id="544" r:id="rId18"/>
    <p:sldId id="507" r:id="rId19"/>
    <p:sldId id="511" r:id="rId20"/>
    <p:sldId id="533" r:id="rId21"/>
    <p:sldId id="526" r:id="rId22"/>
    <p:sldId id="542" r:id="rId23"/>
    <p:sldId id="543" r:id="rId24"/>
    <p:sldId id="535" r:id="rId25"/>
  </p:sldIdLst>
  <p:sldSz cx="9144000" cy="6858000" type="screen4x3"/>
  <p:notesSz cx="6797675" cy="9874250"/>
  <p:custDataLst>
    <p:tags r:id="rId2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6" autoAdjust="0"/>
    <p:restoredTop sz="84195" autoAdjust="0"/>
  </p:normalViewPr>
  <p:slideViewPr>
    <p:cSldViewPr>
      <p:cViewPr>
        <p:scale>
          <a:sx n="80" d="100"/>
          <a:sy n="80" d="100"/>
        </p:scale>
        <p:origin x="-2562" y="-498"/>
      </p:cViewPr>
      <p:guideLst>
        <p:guide orient="horz" pos="2160"/>
        <p:guide pos="2880"/>
      </p:guideLst>
    </p:cSldViewPr>
  </p:slideViewPr>
  <p:outlineViewPr>
    <p:cViewPr>
      <p:scale>
        <a:sx n="33" d="100"/>
        <a:sy n="33" d="100"/>
      </p:scale>
      <p:origin x="0" y="13290"/>
    </p:cViewPr>
  </p:outlineViewPr>
  <p:notesTextViewPr>
    <p:cViewPr>
      <p:scale>
        <a:sx n="50" d="100"/>
        <a:sy n="50" d="100"/>
      </p:scale>
      <p:origin x="0" y="0"/>
    </p:cViewPr>
  </p:notesTextViewPr>
  <p:notesViewPr>
    <p:cSldViewPr>
      <p:cViewPr>
        <p:scale>
          <a:sx n="150" d="100"/>
          <a:sy n="150" d="100"/>
        </p:scale>
        <p:origin x="-2502" y="1728"/>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722"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cs typeface="+mn-cs"/>
              </a:defRPr>
            </a:lvl1pPr>
          </a:lstStyle>
          <a:p>
            <a:pPr>
              <a:defRPr/>
            </a:pPr>
            <a:endParaRPr lang="en-GB"/>
          </a:p>
        </p:txBody>
      </p:sp>
      <p:sp>
        <p:nvSpPr>
          <p:cNvPr id="158723" name="Rectangle 3"/>
          <p:cNvSpPr>
            <a:spLocks noGrp="1" noChangeArrowheads="1"/>
          </p:cNvSpPr>
          <p:nvPr>
            <p:ph type="dt" sz="quarter" idx="1"/>
          </p:nvPr>
        </p:nvSpPr>
        <p:spPr bwMode="auto">
          <a:xfrm>
            <a:off x="38496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cs typeface="+mn-cs"/>
              </a:defRPr>
            </a:lvl1pPr>
          </a:lstStyle>
          <a:p>
            <a:pPr>
              <a:defRPr/>
            </a:pPr>
            <a:fld id="{04944EE8-A6AA-47F7-B018-D14849F8943F}" type="datetimeFigureOut">
              <a:rPr lang="en-GB"/>
              <a:pPr>
                <a:defRPr/>
              </a:pPr>
              <a:t>01/09/2011</a:t>
            </a:fld>
            <a:endParaRPr lang="en-GB"/>
          </a:p>
        </p:txBody>
      </p:sp>
      <p:sp>
        <p:nvSpPr>
          <p:cNvPr id="158724" name="Rectangle 4"/>
          <p:cNvSpPr>
            <a:spLocks noGrp="1" noChangeArrowheads="1"/>
          </p:cNvSpPr>
          <p:nvPr>
            <p:ph type="ftr" sz="quarter" idx="2"/>
          </p:nvPr>
        </p:nvSpPr>
        <p:spPr bwMode="auto">
          <a:xfrm>
            <a:off x="0"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cs typeface="+mn-cs"/>
              </a:defRPr>
            </a:lvl1pPr>
          </a:lstStyle>
          <a:p>
            <a:pPr>
              <a:defRPr/>
            </a:pPr>
            <a:endParaRPr lang="en-GB"/>
          </a:p>
        </p:txBody>
      </p:sp>
      <p:sp>
        <p:nvSpPr>
          <p:cNvPr id="158725" name="Rectangle 5"/>
          <p:cNvSpPr>
            <a:spLocks noGrp="1" noChangeArrowheads="1"/>
          </p:cNvSpPr>
          <p:nvPr>
            <p:ph type="sldNum" sz="quarter" idx="3"/>
          </p:nvPr>
        </p:nvSpPr>
        <p:spPr bwMode="auto">
          <a:xfrm>
            <a:off x="3849688"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cs typeface="+mn-cs"/>
              </a:defRPr>
            </a:lvl1pPr>
          </a:lstStyle>
          <a:p>
            <a:pPr>
              <a:defRPr/>
            </a:pPr>
            <a:fld id="{8638EC65-03A9-4A8C-BC21-047C91ED3B62}" type="slidenum">
              <a:rPr lang="en-GB"/>
              <a:pPr>
                <a:defRPr/>
              </a:pPr>
              <a:t>‹#›</a:t>
            </a:fld>
            <a:endParaRPr lang="en-GB"/>
          </a:p>
        </p:txBody>
      </p:sp>
    </p:spTree>
    <p:extLst>
      <p:ext uri="{BB962C8B-B14F-4D97-AF65-F5344CB8AC3E}">
        <p14:creationId xmlns:p14="http://schemas.microsoft.com/office/powerpoint/2010/main" val="138479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51414B0-FD65-4E84-A813-0C428AA6F127}" type="datetimeFigureOut">
              <a:rPr lang="en-US"/>
              <a:pPr>
                <a:defRPr/>
              </a:pPr>
              <a:t>9/1/2011</a:t>
            </a:fld>
            <a:endParaRPr lang="en-AU"/>
          </a:p>
        </p:txBody>
      </p:sp>
      <p:sp>
        <p:nvSpPr>
          <p:cNvPr id="4" name="Slide Image Placeholder 3"/>
          <p:cNvSpPr>
            <a:spLocks noGrp="1" noRot="1" noChangeAspect="1"/>
          </p:cNvSpPr>
          <p:nvPr>
            <p:ph type="sldImg" idx="2"/>
          </p:nvPr>
        </p:nvSpPr>
        <p:spPr>
          <a:xfrm>
            <a:off x="931863" y="741363"/>
            <a:ext cx="4935537" cy="370205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1EC715C-634F-42BA-A023-F12FFDA18F09}" type="slidenum">
              <a:rPr lang="en-AU"/>
              <a:pPr>
                <a:defRPr/>
              </a:pPr>
              <a:t>‹#›</a:t>
            </a:fld>
            <a:endParaRPr lang="en-AU"/>
          </a:p>
        </p:txBody>
      </p:sp>
    </p:spTree>
    <p:extLst>
      <p:ext uri="{BB962C8B-B14F-4D97-AF65-F5344CB8AC3E}">
        <p14:creationId xmlns:p14="http://schemas.microsoft.com/office/powerpoint/2010/main" val="18748519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sz="1600" smtClean="0">
                <a:latin typeface="Arial" charset="0"/>
                <a:cs typeface="Arial" charset="0"/>
              </a:rPr>
              <a:t>Criteria chosen to achieve some degree of situational and contextual difference between participants</a:t>
            </a:r>
          </a:p>
          <a:p>
            <a:pPr eaLnBrk="1" hangingPunct="1">
              <a:spcBef>
                <a:spcPct val="0"/>
              </a:spcBef>
            </a:pPr>
            <a:endParaRPr lang="en-GB" sz="1600" smtClean="0">
              <a:latin typeface="Arial" charset="0"/>
              <a:cs typeface="Arial" charset="0"/>
            </a:endParaRPr>
          </a:p>
          <a:p>
            <a:pPr eaLnBrk="1" hangingPunct="1">
              <a:spcBef>
                <a:spcPct val="0"/>
              </a:spcBef>
            </a:pPr>
            <a:r>
              <a:rPr lang="en-GB" sz="1600" smtClean="0">
                <a:latin typeface="Arial" charset="0"/>
                <a:cs typeface="Arial" charset="0"/>
              </a:rPr>
              <a:t>Enable examination of Patton‘s proposition about the contextualised and situated nature of process use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AU" sz="1600" smtClean="0">
                <a:latin typeface="Arial" charset="0"/>
                <a:cs typeface="Arial" charset="0"/>
              </a:rPr>
              <a:t>‘Context’ examined on a number of levels – physical, cognitive, philosophical</a:t>
            </a:r>
          </a:p>
          <a:p>
            <a:pPr eaLnBrk="1" hangingPunct="1">
              <a:spcBef>
                <a:spcPct val="0"/>
              </a:spcBef>
            </a:pPr>
            <a:endParaRPr lang="en-AU" sz="1600" smtClean="0">
              <a:latin typeface="Arial" charset="0"/>
              <a:cs typeface="Arial" charset="0"/>
            </a:endParaRPr>
          </a:p>
          <a:p>
            <a:pPr eaLnBrk="1" hangingPunct="1">
              <a:spcBef>
                <a:spcPct val="0"/>
              </a:spcBef>
            </a:pPr>
            <a:r>
              <a:rPr lang="en-AU" sz="1600" smtClean="0">
                <a:latin typeface="Arial" charset="0"/>
                <a:cs typeface="Arial" charset="0"/>
              </a:rPr>
              <a:t>Explore underlying values, beliefs, traditions, feelings, desires shaping practice context</a:t>
            </a:r>
          </a:p>
          <a:p>
            <a:pPr eaLnBrk="1" hangingPunct="1">
              <a:spcBef>
                <a:spcPct val="0"/>
              </a:spcBef>
            </a:pPr>
            <a:endParaRPr lang="en-GB" sz="1600" smtClean="0">
              <a:latin typeface="Arial" charset="0"/>
              <a:cs typeface="Arial" charset="0"/>
            </a:endParaRPr>
          </a:p>
          <a:p>
            <a:pPr eaLnBrk="1" hangingPunct="1">
              <a:spcBef>
                <a:spcPct val="0"/>
              </a:spcBef>
            </a:pPr>
            <a:r>
              <a:rPr lang="en-GB" sz="1600" smtClean="0">
                <a:latin typeface="Arial" charset="0"/>
                <a:cs typeface="Arial" charset="0"/>
              </a:rPr>
              <a:t>Explore the underlying meaning, intention, purpose, rules, conventions etc shaping process use intention, perceptions of importance</a:t>
            </a:r>
          </a:p>
          <a:p>
            <a:pPr eaLnBrk="1" hangingPunct="1">
              <a:spcBef>
                <a:spcPct val="0"/>
              </a:spcBef>
            </a:pPr>
            <a:endParaRPr lang="en-GB" sz="1600" smtClean="0">
              <a:latin typeface="Arial" charset="0"/>
              <a:cs typeface="Arial" charset="0"/>
            </a:endParaRPr>
          </a:p>
          <a:p>
            <a:pPr eaLnBrk="1" hangingPunct="1">
              <a:spcBef>
                <a:spcPct val="0"/>
              </a:spcBef>
            </a:pPr>
            <a:r>
              <a:rPr lang="en-GB" sz="1600" smtClean="0">
                <a:latin typeface="Arial" charset="0"/>
                <a:cs typeface="Arial" charset="0"/>
              </a:rPr>
              <a:t>Examine links/connections between context and process use intention and practice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p:cNvSpPr>
          <p:nvPr>
            <p:ph type="body" idx="1"/>
          </p:nvPr>
        </p:nvSpPr>
        <p:spPr bwMode="auto"/>
        <p:txBody>
          <a:bodyPr wrap="square" numCol="1" anchor="t" anchorCtr="0" compatLnSpc="1">
            <a:prstTxWarp prst="textNoShape">
              <a:avLst/>
            </a:prstTxWarp>
            <a:normAutofit/>
          </a:bodyPr>
          <a:lstStyle/>
          <a:p>
            <a:pPr eaLnBrk="1" hangingPunct="1">
              <a:spcBef>
                <a:spcPct val="0"/>
              </a:spcBef>
              <a:defRPr/>
            </a:pPr>
            <a:r>
              <a:rPr lang="en-AU" sz="1600" dirty="0" smtClean="0">
                <a:latin typeface="Arial" pitchFamily="34" charset="0"/>
                <a:cs typeface="Arial" pitchFamily="34" charset="0"/>
              </a:rPr>
              <a:t>Used with non-Maori participants only </a:t>
            </a:r>
          </a:p>
          <a:p>
            <a:pPr eaLnBrk="1" hangingPunct="1">
              <a:spcBef>
                <a:spcPct val="0"/>
              </a:spcBef>
              <a:defRPr/>
            </a:pPr>
            <a:endParaRPr lang="en-AU" sz="1600" dirty="0" smtClean="0">
              <a:latin typeface="Arial" pitchFamily="34" charset="0"/>
              <a:cs typeface="Arial" pitchFamily="34" charset="0"/>
            </a:endParaRPr>
          </a:p>
          <a:p>
            <a:pPr eaLnBrk="1" hangingPunct="1">
              <a:spcBef>
                <a:spcPct val="0"/>
              </a:spcBef>
              <a:defRPr/>
            </a:pPr>
            <a:endParaRPr lang="en-AU" sz="1600" dirty="0" smtClean="0">
              <a:latin typeface="Arial" pitchFamily="34" charset="0"/>
              <a:cs typeface="Arial" pitchFamily="34" charset="0"/>
            </a:endParaRPr>
          </a:p>
          <a:p>
            <a:pPr>
              <a:lnSpc>
                <a:spcPct val="80000"/>
              </a:lnSpc>
              <a:buFont typeface="Arial" pitchFamily="34" charset="0"/>
              <a:buChar char="•"/>
              <a:defRPr/>
            </a:pPr>
            <a:r>
              <a:rPr lang="en-AU" sz="1600" dirty="0" smtClean="0">
                <a:latin typeface="Arial" pitchFamily="34" charset="0"/>
                <a:cs typeface="Arial" pitchFamily="34" charset="0"/>
              </a:rPr>
              <a:t>Selected example explored </a:t>
            </a:r>
          </a:p>
          <a:p>
            <a:pPr marL="266700">
              <a:lnSpc>
                <a:spcPct val="80000"/>
              </a:lnSpc>
              <a:defRPr/>
            </a:pPr>
            <a:r>
              <a:rPr lang="en-AU" sz="1600" dirty="0" smtClean="0">
                <a:latin typeface="Arial" pitchFamily="34" charset="0"/>
                <a:cs typeface="Arial" pitchFamily="34" charset="0"/>
              </a:rPr>
              <a:t>-evaluation context</a:t>
            </a:r>
          </a:p>
          <a:p>
            <a:pPr marL="266700">
              <a:lnSpc>
                <a:spcPct val="80000"/>
              </a:lnSpc>
              <a:defRPr/>
            </a:pPr>
            <a:r>
              <a:rPr lang="en-AU" sz="1600" dirty="0" smtClean="0">
                <a:latin typeface="Arial" pitchFamily="34" charset="0"/>
                <a:cs typeface="Arial" pitchFamily="34" charset="0"/>
              </a:rPr>
              <a:t>-understanding/experience</a:t>
            </a:r>
          </a:p>
          <a:p>
            <a:pPr marL="266700">
              <a:lnSpc>
                <a:spcPct val="80000"/>
              </a:lnSpc>
              <a:defRPr/>
            </a:pPr>
            <a:r>
              <a:rPr lang="en-AU" sz="1600" dirty="0" smtClean="0">
                <a:latin typeface="Arial" pitchFamily="34" charset="0"/>
                <a:cs typeface="Arial" pitchFamily="34" charset="0"/>
              </a:rPr>
              <a:t>-why important</a:t>
            </a:r>
          </a:p>
          <a:p>
            <a:pPr marL="266700">
              <a:lnSpc>
                <a:spcPct val="80000"/>
              </a:lnSpc>
              <a:defRPr/>
            </a:pPr>
            <a:r>
              <a:rPr lang="en-AU" sz="1600" dirty="0" smtClean="0">
                <a:latin typeface="Arial" pitchFamily="34" charset="0"/>
                <a:cs typeface="Arial" pitchFamily="34" charset="0"/>
              </a:rPr>
              <a:t>-whether/how planned</a:t>
            </a:r>
          </a:p>
          <a:p>
            <a:pPr marL="266700">
              <a:lnSpc>
                <a:spcPct val="80000"/>
              </a:lnSpc>
              <a:defRPr/>
            </a:pPr>
            <a:r>
              <a:rPr lang="en-AU" sz="1600" dirty="0" smtClean="0">
                <a:latin typeface="Arial" pitchFamily="34" charset="0"/>
                <a:cs typeface="Arial" pitchFamily="34" charset="0"/>
              </a:rPr>
              <a:t>-practices/roles adopted</a:t>
            </a:r>
          </a:p>
          <a:p>
            <a:pPr marL="266700">
              <a:lnSpc>
                <a:spcPct val="80000"/>
              </a:lnSpc>
              <a:defRPr/>
            </a:pPr>
            <a:r>
              <a:rPr lang="en-AU" sz="1600" dirty="0" smtClean="0">
                <a:latin typeface="Arial" pitchFamily="34" charset="0"/>
                <a:cs typeface="Arial" pitchFamily="34" charset="0"/>
              </a:rPr>
              <a:t>-value and utility derived </a:t>
            </a:r>
          </a:p>
          <a:p>
            <a:pPr marL="266700">
              <a:lnSpc>
                <a:spcPct val="80000"/>
              </a:lnSpc>
              <a:defRPr/>
            </a:pPr>
            <a:r>
              <a:rPr lang="en-AU" sz="1600" dirty="0" smtClean="0">
                <a:latin typeface="Arial" pitchFamily="34" charset="0"/>
                <a:cs typeface="Arial" pitchFamily="34" charset="0"/>
              </a:rPr>
              <a:t>-why ultimately important</a:t>
            </a:r>
          </a:p>
          <a:p>
            <a:pPr eaLnBrk="1" hangingPunct="1">
              <a:spcBef>
                <a:spcPct val="0"/>
              </a:spcBef>
              <a:defRPr/>
            </a:pPr>
            <a:endParaRPr lang="en-GB" sz="1600" dirty="0" smtClean="0">
              <a:latin typeface="Arial" pitchFamily="34" charset="0"/>
              <a:cs typeface="Arial" pitchFamily="34" charset="0"/>
            </a:endParaRPr>
          </a:p>
          <a:p>
            <a:pPr eaLnBrk="1" hangingPunct="1">
              <a:spcBef>
                <a:spcPct val="0"/>
              </a:spcBef>
              <a:defRPr/>
            </a:pPr>
            <a:endParaRPr lang="en-GB" sz="1600" dirty="0" smtClean="0">
              <a:latin typeface="Arial" pitchFamily="34" charset="0"/>
              <a:cs typeface="Arial" pitchFamily="34" charset="0"/>
            </a:endParaRPr>
          </a:p>
          <a:p>
            <a:pPr eaLnBrk="1" hangingPunct="1">
              <a:spcBef>
                <a:spcPct val="0"/>
              </a:spcBef>
              <a:defRPr/>
            </a:pPr>
            <a:r>
              <a:rPr lang="en-AU" sz="1600" dirty="0" smtClean="0">
                <a:latin typeface="Arial" pitchFamily="34" charset="0"/>
                <a:cs typeface="Arial" pitchFamily="34" charset="0"/>
              </a:rPr>
              <a:t>Further tracing of underpinning values, beliefs, traditions, principles, desires etc</a:t>
            </a:r>
          </a:p>
          <a:p>
            <a:pPr eaLnBrk="1" hangingPunct="1">
              <a:spcBef>
                <a:spcPct val="0"/>
              </a:spcBef>
              <a:defRPr/>
            </a:pPr>
            <a:endParaRPr lang="en-AU" sz="1600" dirty="0" smtClean="0">
              <a:latin typeface="Arial" pitchFamily="34" charset="0"/>
              <a:cs typeface="Arial" pitchFamily="34" charset="0"/>
            </a:endParaRPr>
          </a:p>
          <a:p>
            <a:pPr eaLnBrk="1" hangingPunct="1">
              <a:spcBef>
                <a:spcPct val="0"/>
              </a:spcBef>
              <a:defRPr/>
            </a:pPr>
            <a:endParaRPr lang="en-AU" sz="2600" dirty="0" smtClean="0">
              <a:latin typeface="Arial" pitchFamily="34" charset="0"/>
              <a:cs typeface="Arial" pitchFamily="34" charset="0"/>
            </a:endParaRPr>
          </a:p>
          <a:p>
            <a:pPr eaLnBrk="1" hangingPunct="1">
              <a:spcBef>
                <a:spcPct val="0"/>
              </a:spcBef>
              <a:defRPr/>
            </a:pPr>
            <a:endParaRPr lang="en-AU" sz="2800" dirty="0" smtClean="0"/>
          </a:p>
          <a:p>
            <a:pPr eaLnBrk="1" hangingPunct="1">
              <a:spcBef>
                <a:spcPct val="0"/>
              </a:spcBef>
              <a:defRPr/>
            </a:pPr>
            <a:endParaRPr lang="en-GB" sz="1600" dirty="0"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AU" sz="1600" smtClean="0">
                <a:latin typeface="Arial" charset="0"/>
                <a:cs typeface="Arial" charset="0"/>
              </a:rPr>
              <a:t>Some discuss PU more generally, multiple examples</a:t>
            </a:r>
          </a:p>
          <a:p>
            <a:endParaRPr lang="en-NZ" sz="1600" smtClean="0"/>
          </a:p>
          <a:p>
            <a:r>
              <a:rPr lang="en-NZ" sz="1600" smtClean="0">
                <a:latin typeface="Arial" charset="0"/>
                <a:cs typeface="Arial" charset="0"/>
              </a:rPr>
              <a:t>This group the focus of my following reflections</a:t>
            </a:r>
          </a:p>
        </p:txBody>
      </p:sp>
      <p:sp>
        <p:nvSpPr>
          <p:cNvPr id="4" name="Slide Number Placeholder 3"/>
          <p:cNvSpPr>
            <a:spLocks noGrp="1"/>
          </p:cNvSpPr>
          <p:nvPr>
            <p:ph type="sldNum" sz="quarter" idx="5"/>
          </p:nvPr>
        </p:nvSpPr>
        <p:spPr/>
        <p:txBody>
          <a:bodyPr/>
          <a:lstStyle/>
          <a:p>
            <a:pPr>
              <a:defRPr/>
            </a:pPr>
            <a:fld id="{EAB3FC76-1205-46A8-AA58-6F791E30B6ED}" type="slidenum">
              <a:rPr lang="en-AU" smtClean="0"/>
              <a:pPr>
                <a:defRPr/>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z="1600" dirty="0" smtClean="0">
              <a:latin typeface="Arial" charset="0"/>
              <a:cs typeface="Arial" charset="0"/>
            </a:endParaRPr>
          </a:p>
          <a:p>
            <a:pPr eaLnBrk="1" hangingPunct="1">
              <a:spcBef>
                <a:spcPct val="0"/>
              </a:spcBef>
            </a:pPr>
            <a:r>
              <a:rPr lang="en-AU" sz="1600" dirty="0" smtClean="0">
                <a:latin typeface="Arial" charset="0"/>
                <a:cs typeface="Arial" charset="0"/>
              </a:rPr>
              <a:t>Non-Maori data only initially analysed at this stage</a:t>
            </a:r>
          </a:p>
          <a:p>
            <a:pPr eaLnBrk="1" hangingPunct="1">
              <a:spcBef>
                <a:spcPct val="0"/>
              </a:spcBef>
            </a:pPr>
            <a:endParaRPr lang="en-AU" sz="1600" dirty="0" smtClean="0">
              <a:latin typeface="Arial" charset="0"/>
              <a:cs typeface="Arial" charset="0"/>
            </a:endParaRPr>
          </a:p>
          <a:p>
            <a:pPr eaLnBrk="1" hangingPunct="1">
              <a:spcBef>
                <a:spcPct val="0"/>
              </a:spcBef>
            </a:pPr>
            <a:r>
              <a:rPr lang="en-AU" sz="1600" dirty="0" smtClean="0">
                <a:latin typeface="Arial" charset="0"/>
                <a:cs typeface="Arial" charset="0"/>
              </a:rPr>
              <a:t>Particular focus on the explanatory potential of meaning and underlying values/beliefs </a:t>
            </a:r>
            <a:r>
              <a:rPr lang="en-AU" sz="1600" dirty="0" err="1" smtClean="0">
                <a:latin typeface="Arial" charset="0"/>
                <a:cs typeface="Arial" charset="0"/>
              </a:rPr>
              <a:t>etc</a:t>
            </a:r>
            <a:r>
              <a:rPr lang="en-AU" sz="1600" dirty="0" smtClean="0">
                <a:latin typeface="Arial" charset="0"/>
                <a:cs typeface="Arial" charset="0"/>
              </a:rPr>
              <a:t> shaping meaning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Rectangle 3"/>
          <p:cNvSpPr>
            <a:spLocks noGrp="1"/>
          </p:cNvSpPr>
          <p:nvPr>
            <p:ph type="body" idx="1"/>
          </p:nvPr>
        </p:nvSpPr>
        <p:spPr bwMode="auto">
          <a:extLst/>
        </p:spPr>
        <p:txBody>
          <a:bodyPr wrap="square" numCol="1" anchor="t" anchorCtr="0" compatLnSpc="1">
            <a:prstTxWarp prst="textNoShape">
              <a:avLst/>
            </a:prstTxWarp>
            <a:normAutofit fontScale="92500" lnSpcReduction="10000"/>
          </a:bodyPr>
          <a:lstStyle/>
          <a:p>
            <a:pPr eaLnBrk="1" hangingPunct="1">
              <a:lnSpc>
                <a:spcPct val="120000"/>
              </a:lnSpc>
              <a:spcBef>
                <a:spcPct val="0"/>
              </a:spcBef>
              <a:defRPr/>
            </a:pPr>
            <a:r>
              <a:rPr lang="en-AU" b="1" dirty="0" smtClean="0">
                <a:latin typeface="Arial" charset="0"/>
                <a:cs typeface="Arial" charset="0"/>
              </a:rPr>
              <a:t>Expression of social values - </a:t>
            </a:r>
            <a:r>
              <a:rPr lang="en-AU" dirty="0" smtClean="0">
                <a:latin typeface="Arial" charset="0"/>
                <a:cs typeface="Arial" charset="0"/>
              </a:rPr>
              <a:t>Commitment to social change, betterment, justice, Treaty of Waitangi; Making a difference, making the world better</a:t>
            </a:r>
          </a:p>
          <a:p>
            <a:pPr eaLnBrk="1" hangingPunct="1">
              <a:lnSpc>
                <a:spcPct val="120000"/>
              </a:lnSpc>
              <a:spcBef>
                <a:spcPct val="0"/>
              </a:spcBef>
              <a:defRPr/>
            </a:pPr>
            <a:endParaRPr lang="en-AU" dirty="0">
              <a:latin typeface="Arial" charset="0"/>
              <a:cs typeface="Arial" charset="0"/>
            </a:endParaRPr>
          </a:p>
          <a:p>
            <a:pPr eaLnBrk="1" hangingPunct="1">
              <a:lnSpc>
                <a:spcPct val="120000"/>
              </a:lnSpc>
              <a:spcBef>
                <a:spcPct val="0"/>
              </a:spcBef>
              <a:defRPr/>
            </a:pPr>
            <a:r>
              <a:rPr lang="en-AU" b="1" dirty="0" smtClean="0">
                <a:latin typeface="Arial" charset="0"/>
                <a:cs typeface="Arial" charset="0"/>
              </a:rPr>
              <a:t>As intervention - </a:t>
            </a:r>
            <a:r>
              <a:rPr lang="en-AU" dirty="0" smtClean="0">
                <a:latin typeface="Arial" charset="0"/>
                <a:cs typeface="Arial" charset="0"/>
              </a:rPr>
              <a:t>Process </a:t>
            </a:r>
            <a:r>
              <a:rPr lang="en-AU" dirty="0">
                <a:latin typeface="Arial" charset="0"/>
                <a:cs typeface="Arial" charset="0"/>
              </a:rPr>
              <a:t>not </a:t>
            </a:r>
            <a:r>
              <a:rPr lang="en-AU" dirty="0" smtClean="0">
                <a:latin typeface="Arial" charset="0"/>
                <a:cs typeface="Arial" charset="0"/>
              </a:rPr>
              <a:t>product - never </a:t>
            </a:r>
            <a:r>
              <a:rPr lang="en-AU" dirty="0">
                <a:latin typeface="Arial" charset="0"/>
                <a:cs typeface="Arial" charset="0"/>
              </a:rPr>
              <a:t>“benign</a:t>
            </a:r>
            <a:r>
              <a:rPr lang="en-AU" dirty="0" smtClean="0">
                <a:latin typeface="Arial" charset="0"/>
                <a:cs typeface="Arial" charset="0"/>
              </a:rPr>
              <a:t>” ;  Intention </a:t>
            </a:r>
            <a:r>
              <a:rPr lang="en-AU" dirty="0">
                <a:latin typeface="Arial" charset="0"/>
                <a:cs typeface="Arial" charset="0"/>
              </a:rPr>
              <a:t>to affect positive </a:t>
            </a:r>
            <a:r>
              <a:rPr lang="en-AU" dirty="0" smtClean="0">
                <a:latin typeface="Arial" charset="0"/>
                <a:cs typeface="Arial" charset="0"/>
              </a:rPr>
              <a:t>impacts ;  Just focus </a:t>
            </a:r>
            <a:r>
              <a:rPr lang="en-AU" dirty="0">
                <a:latin typeface="Arial" charset="0"/>
                <a:cs typeface="Arial" charset="0"/>
              </a:rPr>
              <a:t>on findings – limited, narrow, “…too low level”</a:t>
            </a:r>
          </a:p>
          <a:p>
            <a:pPr eaLnBrk="1" hangingPunct="1">
              <a:lnSpc>
                <a:spcPct val="120000"/>
              </a:lnSpc>
              <a:spcBef>
                <a:spcPct val="0"/>
              </a:spcBef>
              <a:defRPr/>
            </a:pPr>
            <a:endParaRPr lang="en-AU" dirty="0" smtClean="0">
              <a:latin typeface="Arial" charset="0"/>
              <a:cs typeface="Arial" charset="0"/>
            </a:endParaRPr>
          </a:p>
          <a:p>
            <a:pPr eaLnBrk="1" hangingPunct="1">
              <a:lnSpc>
                <a:spcPct val="120000"/>
              </a:lnSpc>
              <a:spcBef>
                <a:spcPct val="0"/>
              </a:spcBef>
              <a:defRPr/>
            </a:pPr>
            <a:r>
              <a:rPr lang="en-AU" b="1" dirty="0" smtClean="0">
                <a:latin typeface="Arial" charset="0"/>
                <a:cs typeface="Arial" charset="0"/>
              </a:rPr>
              <a:t>As critical reflection - </a:t>
            </a:r>
            <a:r>
              <a:rPr lang="en-AU" dirty="0" smtClean="0">
                <a:latin typeface="Arial" charset="0"/>
                <a:cs typeface="Arial" charset="0"/>
              </a:rPr>
              <a:t>Systematic </a:t>
            </a:r>
            <a:r>
              <a:rPr lang="en-AU" dirty="0">
                <a:latin typeface="Arial" charset="0"/>
                <a:cs typeface="Arial" charset="0"/>
              </a:rPr>
              <a:t>critical inquiry/reflection </a:t>
            </a:r>
            <a:r>
              <a:rPr lang="en-AU" dirty="0" smtClean="0">
                <a:latin typeface="Arial" charset="0"/>
                <a:cs typeface="Arial" charset="0"/>
              </a:rPr>
              <a:t>; Collective </a:t>
            </a:r>
            <a:r>
              <a:rPr lang="en-AU" dirty="0">
                <a:latin typeface="Arial" charset="0"/>
                <a:cs typeface="Arial" charset="0"/>
              </a:rPr>
              <a:t>sense-making, social learning </a:t>
            </a:r>
            <a:r>
              <a:rPr lang="en-AU" dirty="0" smtClean="0">
                <a:latin typeface="Arial" charset="0"/>
                <a:cs typeface="Arial" charset="0"/>
              </a:rPr>
              <a:t>; All </a:t>
            </a:r>
            <a:r>
              <a:rPr lang="en-AU" dirty="0">
                <a:latin typeface="Arial" charset="0"/>
                <a:cs typeface="Arial" charset="0"/>
              </a:rPr>
              <a:t>interactions opportunities for reflection</a:t>
            </a:r>
          </a:p>
          <a:p>
            <a:pPr eaLnBrk="1" hangingPunct="1">
              <a:lnSpc>
                <a:spcPct val="120000"/>
              </a:lnSpc>
              <a:spcBef>
                <a:spcPct val="0"/>
              </a:spcBef>
              <a:defRPr/>
            </a:pPr>
            <a:endParaRPr lang="en-AU" dirty="0" smtClean="0">
              <a:latin typeface="Arial" charset="0"/>
              <a:cs typeface="Arial" charset="0"/>
            </a:endParaRPr>
          </a:p>
          <a:p>
            <a:pPr eaLnBrk="1" hangingPunct="1">
              <a:lnSpc>
                <a:spcPct val="120000"/>
              </a:lnSpc>
              <a:spcBef>
                <a:spcPct val="0"/>
              </a:spcBef>
              <a:defRPr/>
            </a:pPr>
            <a:r>
              <a:rPr lang="en-AU" b="1" dirty="0" smtClean="0">
                <a:latin typeface="Arial" charset="0"/>
                <a:cs typeface="Arial" charset="0"/>
              </a:rPr>
              <a:t>As capability development - </a:t>
            </a:r>
            <a:r>
              <a:rPr lang="en-AU" dirty="0" smtClean="0">
                <a:latin typeface="Arial" charset="0"/>
                <a:cs typeface="Arial" charset="0"/>
              </a:rPr>
              <a:t>Intention </a:t>
            </a:r>
            <a:r>
              <a:rPr lang="en-AU" dirty="0">
                <a:latin typeface="Arial" charset="0"/>
                <a:cs typeface="Arial" charset="0"/>
              </a:rPr>
              <a:t>to build evaluative </a:t>
            </a:r>
            <a:r>
              <a:rPr lang="en-AU" dirty="0" smtClean="0">
                <a:latin typeface="Arial" charset="0"/>
                <a:cs typeface="Arial" charset="0"/>
              </a:rPr>
              <a:t>capability – to think</a:t>
            </a:r>
            <a:r>
              <a:rPr lang="en-AU" dirty="0">
                <a:latin typeface="Arial" charset="0"/>
                <a:cs typeface="Arial" charset="0"/>
              </a:rPr>
              <a:t>, question, act </a:t>
            </a:r>
            <a:r>
              <a:rPr lang="en-AU" dirty="0" smtClean="0">
                <a:latin typeface="Arial" charset="0"/>
                <a:cs typeface="Arial" charset="0"/>
              </a:rPr>
              <a:t>evaluatively ; Ownership</a:t>
            </a:r>
            <a:r>
              <a:rPr lang="en-AU" dirty="0">
                <a:latin typeface="Arial" charset="0"/>
                <a:cs typeface="Arial" charset="0"/>
              </a:rPr>
              <a:t>, autonomy, </a:t>
            </a:r>
            <a:r>
              <a:rPr lang="en-AU" dirty="0" smtClean="0">
                <a:latin typeface="Arial" charset="0"/>
                <a:cs typeface="Arial" charset="0"/>
              </a:rPr>
              <a:t>sustainability ; Transfer </a:t>
            </a:r>
            <a:r>
              <a:rPr lang="en-AU" dirty="0">
                <a:latin typeface="Arial" charset="0"/>
                <a:cs typeface="Arial" charset="0"/>
              </a:rPr>
              <a:t>of power </a:t>
            </a:r>
          </a:p>
          <a:p>
            <a:pPr eaLnBrk="1" hangingPunct="1">
              <a:lnSpc>
                <a:spcPct val="120000"/>
              </a:lnSpc>
              <a:spcBef>
                <a:spcPct val="0"/>
              </a:spcBef>
              <a:defRPr/>
            </a:pPr>
            <a:endParaRPr lang="en-AU" dirty="0" smtClean="0">
              <a:latin typeface="Comic Sans MS" pitchFamily="66" charset="0"/>
              <a:cs typeface="Arial" charset="0"/>
            </a:endParaRPr>
          </a:p>
          <a:p>
            <a:pPr eaLnBrk="1" hangingPunct="1">
              <a:lnSpc>
                <a:spcPct val="120000"/>
              </a:lnSpc>
              <a:spcBef>
                <a:spcPct val="0"/>
              </a:spcBef>
              <a:defRPr/>
            </a:pPr>
            <a:r>
              <a:rPr lang="en-AU" b="1" dirty="0" smtClean="0">
                <a:latin typeface="Comic Sans MS" pitchFamily="66" charset="0"/>
                <a:cs typeface="Arial" charset="0"/>
              </a:rPr>
              <a:t>As relationship - </a:t>
            </a:r>
            <a:r>
              <a:rPr lang="en-AU" dirty="0" smtClean="0">
                <a:latin typeface="Arial" charset="0"/>
                <a:cs typeface="Arial" charset="0"/>
              </a:rPr>
              <a:t>Relationship </a:t>
            </a:r>
            <a:r>
              <a:rPr lang="en-AU" dirty="0">
                <a:latin typeface="Arial" charset="0"/>
                <a:cs typeface="Arial" charset="0"/>
              </a:rPr>
              <a:t>central to ‘good’ evaluation </a:t>
            </a:r>
            <a:r>
              <a:rPr lang="en-AU" dirty="0" smtClean="0">
                <a:latin typeface="Arial" charset="0"/>
                <a:cs typeface="Arial" charset="0"/>
              </a:rPr>
              <a:t>; Respect</a:t>
            </a:r>
            <a:r>
              <a:rPr lang="en-AU" dirty="0">
                <a:latin typeface="Arial" charset="0"/>
                <a:cs typeface="Arial" charset="0"/>
              </a:rPr>
              <a:t>, openness, caring, obligation, </a:t>
            </a:r>
            <a:r>
              <a:rPr lang="en-AU" dirty="0" smtClean="0">
                <a:latin typeface="Arial" charset="0"/>
                <a:cs typeface="Arial" charset="0"/>
              </a:rPr>
              <a:t>honour ; Builds </a:t>
            </a:r>
            <a:r>
              <a:rPr lang="en-AU" dirty="0">
                <a:latin typeface="Arial" charset="0"/>
                <a:cs typeface="Arial" charset="0"/>
              </a:rPr>
              <a:t>trust, acceptance, learning, utilisation </a:t>
            </a:r>
          </a:p>
          <a:p>
            <a:pPr eaLnBrk="1" hangingPunct="1">
              <a:lnSpc>
                <a:spcPct val="120000"/>
              </a:lnSpc>
              <a:spcBef>
                <a:spcPct val="0"/>
              </a:spcBef>
              <a:defRPr/>
            </a:pPr>
            <a:r>
              <a:rPr lang="en-AU" dirty="0">
                <a:latin typeface="Arial" charset="0"/>
                <a:cs typeface="Arial" charset="0"/>
              </a:rPr>
              <a:t>Enables integration of stakeholders’ values, knowledge, expertise, experience </a:t>
            </a:r>
          </a:p>
          <a:p>
            <a:pPr eaLnBrk="1" hangingPunct="1">
              <a:spcBef>
                <a:spcPct val="0"/>
              </a:spcBef>
              <a:defRPr/>
            </a:pPr>
            <a:endParaRPr lang="en-AU" sz="1600" dirty="0" smtClean="0">
              <a:latin typeface="Arial" charset="0"/>
              <a:cs typeface="Arial" charset="0"/>
            </a:endParaRPr>
          </a:p>
          <a:p>
            <a:pPr eaLnBrk="1" hangingPunct="1">
              <a:spcBef>
                <a:spcPct val="0"/>
              </a:spcBef>
              <a:defRPr/>
            </a:pPr>
            <a:r>
              <a:rPr lang="en-AU" dirty="0" smtClean="0">
                <a:latin typeface="Arial" charset="0"/>
                <a:cs typeface="Arial" charset="0"/>
              </a:rPr>
              <a:t>Start to see potential linkages – particularly back to social values – </a:t>
            </a:r>
            <a:r>
              <a:rPr lang="en-AU" b="1" dirty="0" err="1" smtClean="0">
                <a:latin typeface="Arial" charset="0"/>
                <a:cs typeface="Arial" charset="0"/>
              </a:rPr>
              <a:t>eg</a:t>
            </a:r>
            <a:r>
              <a:rPr lang="en-AU" b="1" dirty="0" smtClean="0">
                <a:latin typeface="Arial" charset="0"/>
                <a:cs typeface="Arial" charset="0"/>
              </a:rPr>
              <a:t>. commitment to capability development links to desire that evaluation make a positive difference</a:t>
            </a:r>
          </a:p>
          <a:p>
            <a:pPr eaLnBrk="1" hangingPunct="1">
              <a:spcBef>
                <a:spcPct val="0"/>
              </a:spcBef>
              <a:defRPr/>
            </a:pPr>
            <a:endParaRPr lang="en-AU" b="1" dirty="0" smtClean="0">
              <a:latin typeface="Arial" charset="0"/>
              <a:cs typeface="Arial" charset="0"/>
            </a:endParaRPr>
          </a:p>
          <a:p>
            <a:pPr eaLnBrk="1" hangingPunct="1">
              <a:spcBef>
                <a:spcPct val="0"/>
              </a:spcBef>
              <a:defRPr/>
            </a:pPr>
            <a:r>
              <a:rPr lang="en-AU" b="1" dirty="0" smtClean="0">
                <a:latin typeface="Arial" charset="0"/>
                <a:cs typeface="Arial" charset="0"/>
              </a:rPr>
              <a:t>e.g. Evaluation as critical reflection links to understanding evaluation as an intervention</a:t>
            </a:r>
          </a:p>
          <a:p>
            <a:pPr eaLnBrk="1" hangingPunct="1">
              <a:spcBef>
                <a:spcPct val="0"/>
              </a:spcBef>
              <a:defRPr/>
            </a:pPr>
            <a:r>
              <a:rPr lang="en-AU" b="1" dirty="0" smtClean="0">
                <a:latin typeface="Arial" charset="0"/>
                <a:cs typeface="Arial" charset="0"/>
              </a:rPr>
              <a:t> </a:t>
            </a:r>
          </a:p>
          <a:p>
            <a:pPr eaLnBrk="1" hangingPunct="1">
              <a:spcBef>
                <a:spcPct val="0"/>
              </a:spcBef>
              <a:defRPr/>
            </a:pPr>
            <a:endParaRPr lang="en-AU" dirty="0">
              <a:latin typeface="Arial" charset="0"/>
              <a:cs typeface="Arial" charset="0"/>
            </a:endParaRPr>
          </a:p>
          <a:p>
            <a:pPr eaLnBrk="1" hangingPunct="1">
              <a:spcBef>
                <a:spcPct val="0"/>
              </a:spcBef>
              <a:defRPr/>
            </a:pPr>
            <a:endParaRPr lang="en-AU" sz="1600" dirty="0"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sz="1600" smtClean="0">
                <a:latin typeface="Arial" charset="0"/>
                <a:cs typeface="Arial" charset="0"/>
              </a:rPr>
              <a:t>Example of evaluation as critical reflection</a:t>
            </a:r>
          </a:p>
          <a:p>
            <a:endParaRPr lang="en-NZ" smtClean="0"/>
          </a:p>
          <a:p>
            <a:endParaRPr lang="en-NZ" smtClean="0"/>
          </a:p>
        </p:txBody>
      </p:sp>
      <p:sp>
        <p:nvSpPr>
          <p:cNvPr id="4" name="Slide Number Placeholder 3"/>
          <p:cNvSpPr>
            <a:spLocks noGrp="1"/>
          </p:cNvSpPr>
          <p:nvPr>
            <p:ph type="sldNum" sz="quarter" idx="5"/>
          </p:nvPr>
        </p:nvSpPr>
        <p:spPr/>
        <p:txBody>
          <a:bodyPr/>
          <a:lstStyle/>
          <a:p>
            <a:pPr>
              <a:defRPr/>
            </a:pPr>
            <a:fld id="{1ECB091D-CEFE-414F-ACAA-F9CCD836EC6A}" type="slidenum">
              <a:rPr lang="en-AU" smtClean="0"/>
              <a:pPr>
                <a:defRPr/>
              </a:pPr>
              <a:t>16</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p:cNvSpPr>
          <p:nvPr>
            <p:ph type="body" idx="1"/>
          </p:nvPr>
        </p:nvSpPr>
        <p:spPr bwMode="auto">
          <a:extLst/>
        </p:spPr>
        <p:txBody>
          <a:bodyPr wrap="square" numCol="1" anchor="t" anchorCtr="0" compatLnSpc="1">
            <a:prstTxWarp prst="textNoShape">
              <a:avLst/>
            </a:prstTxWarp>
            <a:normAutofit fontScale="25000" lnSpcReduction="20000"/>
          </a:bodyPr>
          <a:lstStyle/>
          <a:p>
            <a:pPr eaLnBrk="1" hangingPunct="1">
              <a:lnSpc>
                <a:spcPct val="120000"/>
              </a:lnSpc>
              <a:spcBef>
                <a:spcPct val="0"/>
              </a:spcBef>
              <a:defRPr/>
            </a:pPr>
            <a:r>
              <a:rPr lang="en-AU" sz="4400" b="1" dirty="0" smtClean="0">
                <a:latin typeface="Arial" pitchFamily="34" charset="0"/>
                <a:cs typeface="Arial" pitchFamily="34" charset="0"/>
              </a:rPr>
              <a:t>Participatory - </a:t>
            </a:r>
            <a:r>
              <a:rPr lang="en-AU" sz="4400" dirty="0" smtClean="0">
                <a:latin typeface="Arial" pitchFamily="34" charset="0"/>
                <a:cs typeface="Arial" pitchFamily="34" charset="0"/>
              </a:rPr>
              <a:t>Not just to meet evaluation/evaluator needs ; As means to maximise value/utility  to stakeholders (building understanding, ownership, capability, autonomy )</a:t>
            </a:r>
          </a:p>
          <a:p>
            <a:pPr>
              <a:lnSpc>
                <a:spcPct val="120000"/>
              </a:lnSpc>
              <a:buFont typeface="Arial" charset="0"/>
              <a:buNone/>
              <a:defRPr/>
            </a:pPr>
            <a:r>
              <a:rPr lang="en-AU" sz="4400" i="1" dirty="0" smtClean="0">
                <a:latin typeface="Arial" pitchFamily="34" charset="0"/>
                <a:cs typeface="Arial" pitchFamily="34" charset="0"/>
              </a:rPr>
              <a:t>Link to social values, concerns for utilisation, capability development, relationship values </a:t>
            </a:r>
          </a:p>
          <a:p>
            <a:pPr eaLnBrk="1" hangingPunct="1">
              <a:lnSpc>
                <a:spcPct val="120000"/>
              </a:lnSpc>
              <a:spcBef>
                <a:spcPct val="0"/>
              </a:spcBef>
              <a:defRPr/>
            </a:pPr>
            <a:endParaRPr lang="en-AU" sz="4400" dirty="0" smtClean="0">
              <a:latin typeface="Arial" pitchFamily="34" charset="0"/>
              <a:cs typeface="Arial" pitchFamily="34" charset="0"/>
            </a:endParaRPr>
          </a:p>
          <a:p>
            <a:pPr eaLnBrk="1" hangingPunct="1">
              <a:lnSpc>
                <a:spcPct val="120000"/>
              </a:lnSpc>
              <a:spcBef>
                <a:spcPct val="0"/>
              </a:spcBef>
              <a:defRPr/>
            </a:pPr>
            <a:endParaRPr lang="en-AU" sz="4400" b="1" dirty="0" smtClean="0">
              <a:latin typeface="Arial" pitchFamily="34" charset="0"/>
              <a:cs typeface="Arial" pitchFamily="34" charset="0"/>
            </a:endParaRPr>
          </a:p>
          <a:p>
            <a:pPr eaLnBrk="1" hangingPunct="1">
              <a:lnSpc>
                <a:spcPct val="120000"/>
              </a:lnSpc>
              <a:spcBef>
                <a:spcPct val="0"/>
              </a:spcBef>
              <a:defRPr/>
            </a:pPr>
            <a:r>
              <a:rPr lang="en-AU" sz="4400" b="1" dirty="0" smtClean="0">
                <a:latin typeface="Arial" pitchFamily="34" charset="0"/>
                <a:cs typeface="Arial" pitchFamily="34" charset="0"/>
              </a:rPr>
              <a:t>As learning process  - </a:t>
            </a:r>
            <a:r>
              <a:rPr lang="en-AU" sz="4400" dirty="0" smtClean="0">
                <a:latin typeface="Arial" pitchFamily="34" charset="0"/>
                <a:cs typeface="Arial" pitchFamily="34" charset="0"/>
              </a:rPr>
              <a:t>Explicit positioning as learning process  ; ‘Sell in’ potential learning (e.g. logic models) ;</a:t>
            </a:r>
          </a:p>
          <a:p>
            <a:pPr>
              <a:lnSpc>
                <a:spcPct val="120000"/>
              </a:lnSpc>
              <a:buFont typeface="Arial" charset="0"/>
              <a:buNone/>
              <a:defRPr/>
            </a:pPr>
            <a:r>
              <a:rPr lang="en-AU" sz="4400" dirty="0" smtClean="0">
                <a:latin typeface="Arial" pitchFamily="34" charset="0"/>
                <a:cs typeface="Arial" pitchFamily="34" charset="0"/>
              </a:rPr>
              <a:t>Develop supportive/safe learning environment</a:t>
            </a:r>
          </a:p>
          <a:p>
            <a:pPr>
              <a:lnSpc>
                <a:spcPct val="120000"/>
              </a:lnSpc>
              <a:buFont typeface="Arial" charset="0"/>
              <a:buNone/>
              <a:defRPr/>
            </a:pPr>
            <a:r>
              <a:rPr lang="en-AU" sz="4400" i="1" dirty="0" smtClean="0">
                <a:latin typeface="Arial" pitchFamily="34" charset="0"/>
                <a:cs typeface="Arial" pitchFamily="34" charset="0"/>
              </a:rPr>
              <a:t>Link to concerns for utilisation, relationship values, evaluation as intervention</a:t>
            </a:r>
          </a:p>
          <a:p>
            <a:pPr eaLnBrk="1" hangingPunct="1">
              <a:lnSpc>
                <a:spcPct val="120000"/>
              </a:lnSpc>
              <a:spcBef>
                <a:spcPct val="0"/>
              </a:spcBef>
              <a:defRPr/>
            </a:pPr>
            <a:endParaRPr lang="en-AU" sz="4400" dirty="0" smtClean="0">
              <a:latin typeface="Arial" pitchFamily="34" charset="0"/>
              <a:cs typeface="Arial" pitchFamily="34" charset="0"/>
            </a:endParaRPr>
          </a:p>
          <a:p>
            <a:pPr eaLnBrk="1" hangingPunct="1">
              <a:lnSpc>
                <a:spcPct val="120000"/>
              </a:lnSpc>
              <a:spcBef>
                <a:spcPct val="0"/>
              </a:spcBef>
              <a:defRPr/>
            </a:pPr>
            <a:endParaRPr lang="en-AU" sz="4400" b="1" dirty="0" smtClean="0">
              <a:latin typeface="Arial" pitchFamily="34" charset="0"/>
              <a:cs typeface="Arial" pitchFamily="34" charset="0"/>
            </a:endParaRPr>
          </a:p>
          <a:p>
            <a:pPr eaLnBrk="1" hangingPunct="1">
              <a:lnSpc>
                <a:spcPct val="120000"/>
              </a:lnSpc>
              <a:spcBef>
                <a:spcPct val="0"/>
              </a:spcBef>
              <a:defRPr/>
            </a:pPr>
            <a:r>
              <a:rPr lang="en-AU" sz="4400" b="1" dirty="0" smtClean="0">
                <a:latin typeface="Arial" pitchFamily="34" charset="0"/>
                <a:cs typeface="Arial" pitchFamily="34" charset="0"/>
              </a:rPr>
              <a:t>Relationship building - </a:t>
            </a:r>
            <a:r>
              <a:rPr lang="en-AU" sz="4400" dirty="0" smtClean="0">
                <a:latin typeface="Arial" pitchFamily="34" charset="0"/>
                <a:cs typeface="Arial" pitchFamily="34" charset="0"/>
              </a:rPr>
              <a:t>Intentional in building relationship ; Respectful, open, equal, caring, trusting ; Transparent evaluation agenda/process </a:t>
            </a:r>
          </a:p>
          <a:p>
            <a:pPr>
              <a:lnSpc>
                <a:spcPct val="120000"/>
              </a:lnSpc>
              <a:buFont typeface="Arial" charset="0"/>
              <a:buNone/>
              <a:defRPr/>
            </a:pPr>
            <a:r>
              <a:rPr lang="en-AU" sz="4400" i="1" dirty="0" smtClean="0">
                <a:latin typeface="Arial" pitchFamily="34" charset="0"/>
                <a:cs typeface="Arial" pitchFamily="34" charset="0"/>
              </a:rPr>
              <a:t>Link to social and relationship values, concerns for utilisation, learning  </a:t>
            </a:r>
          </a:p>
          <a:p>
            <a:pPr eaLnBrk="1" hangingPunct="1">
              <a:lnSpc>
                <a:spcPct val="120000"/>
              </a:lnSpc>
              <a:spcBef>
                <a:spcPct val="0"/>
              </a:spcBef>
              <a:defRPr/>
            </a:pPr>
            <a:endParaRPr lang="en-AU" sz="4400" dirty="0" smtClean="0">
              <a:latin typeface="Arial" pitchFamily="34" charset="0"/>
              <a:cs typeface="Arial" pitchFamily="34" charset="0"/>
            </a:endParaRPr>
          </a:p>
          <a:p>
            <a:pPr eaLnBrk="1" hangingPunct="1">
              <a:lnSpc>
                <a:spcPct val="120000"/>
              </a:lnSpc>
              <a:spcBef>
                <a:spcPct val="0"/>
              </a:spcBef>
              <a:defRPr/>
            </a:pPr>
            <a:endParaRPr lang="en-AU" sz="4400" b="1" dirty="0" smtClean="0">
              <a:latin typeface="Arial" pitchFamily="34" charset="0"/>
              <a:cs typeface="Arial" pitchFamily="34" charset="0"/>
            </a:endParaRPr>
          </a:p>
          <a:p>
            <a:pPr eaLnBrk="1" hangingPunct="1">
              <a:lnSpc>
                <a:spcPct val="120000"/>
              </a:lnSpc>
              <a:spcBef>
                <a:spcPct val="0"/>
              </a:spcBef>
              <a:defRPr/>
            </a:pPr>
            <a:r>
              <a:rPr lang="en-AU" sz="4400" b="1" dirty="0" smtClean="0">
                <a:latin typeface="Arial" pitchFamily="34" charset="0"/>
                <a:cs typeface="Arial" pitchFamily="34" charset="0"/>
              </a:rPr>
              <a:t>Evaluator as facilitator and enabler  - </a:t>
            </a:r>
            <a:r>
              <a:rPr lang="en-AU" sz="4400" dirty="0" smtClean="0">
                <a:latin typeface="Arial" pitchFamily="34" charset="0"/>
                <a:cs typeface="Arial" pitchFamily="34" charset="0"/>
              </a:rPr>
              <a:t>Evaluator in learning/development orientated roles </a:t>
            </a:r>
          </a:p>
          <a:p>
            <a:pPr>
              <a:lnSpc>
                <a:spcPct val="120000"/>
              </a:lnSpc>
              <a:buFont typeface="Arial" charset="0"/>
              <a:buNone/>
              <a:defRPr/>
            </a:pPr>
            <a:r>
              <a:rPr lang="en-AU" sz="4400" i="1" dirty="0" smtClean="0">
                <a:latin typeface="Arial" pitchFamily="34" charset="0"/>
                <a:cs typeface="Arial" pitchFamily="34" charset="0"/>
              </a:rPr>
              <a:t>conduit, synthesiser, sense-maker, change agent, partner, enabler, collaborator ;  </a:t>
            </a:r>
            <a:r>
              <a:rPr lang="en-AU" sz="4400" dirty="0" smtClean="0">
                <a:latin typeface="Arial" pitchFamily="34" charset="0"/>
                <a:cs typeface="Arial" pitchFamily="34" charset="0"/>
              </a:rPr>
              <a:t>Expert’ in drawing out, synthesising, reframing existing knowledge/experience</a:t>
            </a:r>
          </a:p>
          <a:p>
            <a:pPr>
              <a:lnSpc>
                <a:spcPct val="120000"/>
              </a:lnSpc>
              <a:buFont typeface="Arial" pitchFamily="34" charset="0"/>
              <a:buNone/>
              <a:defRPr/>
            </a:pPr>
            <a:r>
              <a:rPr lang="en-AU" sz="4400" dirty="0" smtClean="0">
                <a:latin typeface="Arial" pitchFamily="34" charset="0"/>
                <a:cs typeface="Arial" pitchFamily="34" charset="0"/>
              </a:rPr>
              <a:t> </a:t>
            </a:r>
            <a:r>
              <a:rPr lang="en-AU" sz="4400" i="1" dirty="0" smtClean="0">
                <a:latin typeface="Arial" pitchFamily="34" charset="0"/>
                <a:cs typeface="Arial" pitchFamily="34" charset="0"/>
              </a:rPr>
              <a:t>Link to social and relationship values, concerns for utilisation, learning, evaluation as intervention, critical reflection</a:t>
            </a:r>
          </a:p>
          <a:p>
            <a:pPr eaLnBrk="1" hangingPunct="1">
              <a:spcBef>
                <a:spcPct val="0"/>
              </a:spcBef>
              <a:defRPr/>
            </a:pPr>
            <a:endParaRPr lang="en-AU" sz="4800" dirty="0" smtClean="0">
              <a:latin typeface="Arial" charset="0"/>
              <a:cs typeface="Arial" charset="0"/>
            </a:endParaRPr>
          </a:p>
          <a:p>
            <a:pPr eaLnBrk="1" hangingPunct="1">
              <a:spcBef>
                <a:spcPct val="0"/>
              </a:spcBef>
              <a:defRPr/>
            </a:pPr>
            <a:endParaRPr lang="en-AU" sz="1600" dirty="0" smtClean="0">
              <a:latin typeface="Arial" charset="0"/>
              <a:cs typeface="Arial" charset="0"/>
            </a:endParaRPr>
          </a:p>
          <a:p>
            <a:pPr eaLnBrk="1" hangingPunct="1">
              <a:spcBef>
                <a:spcPct val="0"/>
              </a:spcBef>
              <a:defRPr/>
            </a:pPr>
            <a:endParaRPr lang="en-AU" sz="1600" dirty="0" smtClean="0">
              <a:latin typeface="Arial" charset="0"/>
              <a:cs typeface="Arial" charset="0"/>
            </a:endParaRPr>
          </a:p>
          <a:p>
            <a:pPr eaLnBrk="1" hangingPunct="1">
              <a:spcBef>
                <a:spcPct val="0"/>
              </a:spcBef>
              <a:defRPr/>
            </a:pPr>
            <a:endParaRPr lang="en-AU" sz="1600" dirty="0" smtClean="0">
              <a:latin typeface="Arial" charset="0"/>
              <a:cs typeface="Arial" charset="0"/>
            </a:endParaRPr>
          </a:p>
          <a:p>
            <a:pPr eaLnBrk="1" hangingPunct="1">
              <a:spcBef>
                <a:spcPct val="0"/>
              </a:spcBef>
              <a:defRPr/>
            </a:pPr>
            <a:endParaRPr lang="en-AU" sz="1600" dirty="0" smtClean="0">
              <a:latin typeface="Arial" charset="0"/>
              <a:cs typeface="Arial" charset="0"/>
            </a:endParaRPr>
          </a:p>
          <a:p>
            <a:pPr eaLnBrk="1" hangingPunct="1">
              <a:spcBef>
                <a:spcPct val="0"/>
              </a:spcBef>
              <a:defRPr/>
            </a:pPr>
            <a:endParaRPr lang="en-AU" sz="1600" dirty="0" smtClean="0">
              <a:latin typeface="Arial" charset="0"/>
              <a:cs typeface="Arial" charset="0"/>
            </a:endParaRPr>
          </a:p>
          <a:p>
            <a:pPr eaLnBrk="1" hangingPunct="1">
              <a:spcBef>
                <a:spcPct val="0"/>
              </a:spcBef>
              <a:defRPr/>
            </a:pPr>
            <a:endParaRPr lang="en-AU" sz="1600" dirty="0"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sz="1600" smtClean="0">
                <a:latin typeface="Arial" charset="0"/>
                <a:cs typeface="Arial" charset="0"/>
              </a:rPr>
              <a:t>Explicit positioning as learning process requiring critical reflection</a:t>
            </a:r>
          </a:p>
        </p:txBody>
      </p:sp>
      <p:sp>
        <p:nvSpPr>
          <p:cNvPr id="4" name="Slide Number Placeholder 3"/>
          <p:cNvSpPr>
            <a:spLocks noGrp="1"/>
          </p:cNvSpPr>
          <p:nvPr>
            <p:ph type="sldNum" sz="quarter" idx="5"/>
          </p:nvPr>
        </p:nvSpPr>
        <p:spPr/>
        <p:txBody>
          <a:bodyPr/>
          <a:lstStyle/>
          <a:p>
            <a:pPr>
              <a:defRPr/>
            </a:pPr>
            <a:fld id="{780131EB-5E61-4253-AE96-B7BD9B9B6B67}" type="slidenum">
              <a:rPr lang="en-AU" smtClean="0"/>
              <a:pPr>
                <a:defRPr/>
              </a:pPr>
              <a:t>18</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sz="1600" smtClean="0">
                <a:latin typeface="Arial" charset="0"/>
                <a:cs typeface="Arial" charset="0"/>
              </a:rPr>
              <a:t>Evaluator as enabler and facilitator  </a:t>
            </a:r>
          </a:p>
        </p:txBody>
      </p:sp>
      <p:sp>
        <p:nvSpPr>
          <p:cNvPr id="4" name="Slide Number Placeholder 3"/>
          <p:cNvSpPr>
            <a:spLocks noGrp="1"/>
          </p:cNvSpPr>
          <p:nvPr>
            <p:ph type="sldNum" sz="quarter" idx="5"/>
          </p:nvPr>
        </p:nvSpPr>
        <p:spPr/>
        <p:txBody>
          <a:bodyPr/>
          <a:lstStyle/>
          <a:p>
            <a:pPr>
              <a:defRPr/>
            </a:pPr>
            <a:fld id="{078FF3AD-9B3E-46CD-AF9D-C02E3F718249}" type="slidenum">
              <a:rPr lang="en-AU" smtClean="0"/>
              <a:pPr>
                <a:defRPr/>
              </a:pPr>
              <a:t>19</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AU" i="1" dirty="0" err="1" smtClean="0"/>
              <a:t>Tenā</a:t>
            </a:r>
            <a:r>
              <a:rPr lang="en-AU" i="1" dirty="0" smtClean="0"/>
              <a:t> </a:t>
            </a:r>
            <a:r>
              <a:rPr lang="en-AU" i="1" dirty="0" err="1" smtClean="0"/>
              <a:t>kotu</a:t>
            </a:r>
            <a:r>
              <a:rPr lang="en-AU" i="1" dirty="0" smtClean="0"/>
              <a:t> </a:t>
            </a:r>
            <a:endParaRPr lang="en-NZ" dirty="0" smtClean="0"/>
          </a:p>
          <a:p>
            <a:r>
              <a:rPr lang="en-AU" i="1" dirty="0" err="1" smtClean="0"/>
              <a:t>Ko</a:t>
            </a:r>
            <a:r>
              <a:rPr lang="en-AU" i="1" dirty="0" smtClean="0"/>
              <a:t> Michael </a:t>
            </a:r>
            <a:r>
              <a:rPr lang="en-AU" i="1" dirty="0" err="1" smtClean="0"/>
              <a:t>Blewden</a:t>
            </a:r>
            <a:r>
              <a:rPr lang="en-AU" i="1" dirty="0" smtClean="0"/>
              <a:t> </a:t>
            </a:r>
            <a:r>
              <a:rPr lang="en-AU" i="1" dirty="0" err="1" smtClean="0"/>
              <a:t>tōku</a:t>
            </a:r>
            <a:r>
              <a:rPr lang="en-AU" i="1" dirty="0" smtClean="0"/>
              <a:t> </a:t>
            </a:r>
            <a:r>
              <a:rPr lang="en-AU" i="1" dirty="0" err="1" smtClean="0"/>
              <a:t>ingoa</a:t>
            </a:r>
            <a:endParaRPr lang="en-NZ" dirty="0" smtClean="0"/>
          </a:p>
          <a:p>
            <a:r>
              <a:rPr lang="en-AU" i="1" dirty="0" smtClean="0"/>
              <a:t>Kei </a:t>
            </a:r>
            <a:r>
              <a:rPr lang="en-AU" i="1" dirty="0" err="1" smtClean="0"/>
              <a:t>te</a:t>
            </a:r>
            <a:r>
              <a:rPr lang="en-AU" i="1" dirty="0" smtClean="0"/>
              <a:t> </a:t>
            </a:r>
            <a:r>
              <a:rPr lang="en-AU" i="1" dirty="0" err="1" smtClean="0"/>
              <a:t>mahi</a:t>
            </a:r>
            <a:r>
              <a:rPr lang="en-AU" i="1" dirty="0" smtClean="0"/>
              <a:t> </a:t>
            </a:r>
            <a:r>
              <a:rPr lang="en-AU" i="1" dirty="0" err="1" smtClean="0"/>
              <a:t>ahau</a:t>
            </a:r>
            <a:r>
              <a:rPr lang="en-AU" i="1" dirty="0" smtClean="0"/>
              <a:t> i </a:t>
            </a:r>
            <a:r>
              <a:rPr lang="en-AU" i="1" dirty="0" err="1" smtClean="0"/>
              <a:t>te</a:t>
            </a:r>
            <a:r>
              <a:rPr lang="en-AU" i="1" dirty="0" smtClean="0"/>
              <a:t> SHORE and </a:t>
            </a:r>
            <a:r>
              <a:rPr lang="en-AU" i="1" dirty="0" err="1" smtClean="0"/>
              <a:t>Whariki</a:t>
            </a:r>
            <a:r>
              <a:rPr lang="en-AU" i="1" dirty="0" smtClean="0"/>
              <a:t> Research Centre, Massey University, Aotearoa    </a:t>
            </a:r>
            <a:endParaRPr lang="en-NZ" dirty="0" smtClean="0"/>
          </a:p>
          <a:p>
            <a:r>
              <a:rPr lang="en-AU" i="1" dirty="0" err="1" smtClean="0"/>
              <a:t>Tenā</a:t>
            </a:r>
            <a:r>
              <a:rPr lang="en-AU" i="1" dirty="0" smtClean="0"/>
              <a:t> </a:t>
            </a:r>
            <a:r>
              <a:rPr lang="en-AU" i="1" dirty="0" err="1" smtClean="0"/>
              <a:t>koutou</a:t>
            </a:r>
            <a:r>
              <a:rPr lang="en-AU" i="1" dirty="0" smtClean="0"/>
              <a:t>, </a:t>
            </a:r>
            <a:r>
              <a:rPr lang="en-AU" i="1" dirty="0" err="1" smtClean="0"/>
              <a:t>tenā</a:t>
            </a:r>
            <a:r>
              <a:rPr lang="en-AU" i="1" dirty="0" smtClean="0"/>
              <a:t> </a:t>
            </a:r>
            <a:r>
              <a:rPr lang="en-AU" i="1" dirty="0" err="1" smtClean="0"/>
              <a:t>koutou</a:t>
            </a:r>
            <a:r>
              <a:rPr lang="en-AU" i="1" dirty="0" smtClean="0"/>
              <a:t>, </a:t>
            </a:r>
            <a:r>
              <a:rPr lang="en-AU" i="1" dirty="0" err="1" smtClean="0"/>
              <a:t>tenā</a:t>
            </a:r>
            <a:r>
              <a:rPr lang="en-AU" i="1" dirty="0" smtClean="0"/>
              <a:t> </a:t>
            </a:r>
            <a:r>
              <a:rPr lang="en-AU" i="1" dirty="0" err="1" smtClean="0"/>
              <a:t>tatou</a:t>
            </a:r>
            <a:r>
              <a:rPr lang="en-AU" i="1" dirty="0" smtClean="0"/>
              <a:t>, </a:t>
            </a:r>
            <a:r>
              <a:rPr lang="en-AU" i="1" dirty="0" err="1" smtClean="0"/>
              <a:t>katoa</a:t>
            </a:r>
            <a:endParaRPr lang="en-NZ" dirty="0" smtClean="0"/>
          </a:p>
          <a:p>
            <a:pPr eaLnBrk="1" hangingPunct="1"/>
            <a:endParaRPr lang="en-GB" dirty="0" smtClean="0"/>
          </a:p>
          <a:p>
            <a:pPr eaLnBrk="1" hangingPunct="1"/>
            <a:r>
              <a:rPr lang="en-GB" dirty="0" smtClean="0"/>
              <a:t>Acknowledgement to all evaluators who have participated in this study</a:t>
            </a:r>
          </a:p>
          <a:p>
            <a:pPr eaLnBrk="1" hangingPunct="1"/>
            <a:endParaRPr lang="en-GB" dirty="0" smtClean="0"/>
          </a:p>
          <a:p>
            <a:pPr eaLnBrk="1" hangingPunct="1"/>
            <a:r>
              <a:rPr lang="en-GB" dirty="0" smtClean="0"/>
              <a:t>Acknowledge my supervisors - Dr Robin Peace, Dr Pauline Dickinson, Dr Helen </a:t>
            </a:r>
            <a:r>
              <a:rPr lang="en-GB" dirty="0" err="1" smtClean="0"/>
              <a:t>Moewaka</a:t>
            </a:r>
            <a:r>
              <a:rPr lang="en-GB" dirty="0" smtClean="0"/>
              <a:t> Barnes </a:t>
            </a:r>
          </a:p>
          <a:p>
            <a:pPr eaLnBrk="1" hangingPunct="1"/>
            <a:endParaRPr lang="en-GB" dirty="0" smtClean="0"/>
          </a:p>
          <a:p>
            <a:pPr eaLnBrk="1" hangingPunct="1"/>
            <a:r>
              <a:rPr lang="en-GB" dirty="0" smtClean="0"/>
              <a:t>My study and interest in process use from my own practice experience of  evaluation</a:t>
            </a:r>
          </a:p>
          <a:p>
            <a:pPr marL="171450" indent="-171450" eaLnBrk="1" hangingPunct="1">
              <a:buFontTx/>
              <a:buChar char="-"/>
            </a:pPr>
            <a:r>
              <a:rPr lang="en-GB" dirty="0" smtClean="0"/>
              <a:t>Limited control over findings use as external contractor </a:t>
            </a:r>
          </a:p>
          <a:p>
            <a:pPr marL="171450" indent="-171450" eaLnBrk="1" hangingPunct="1">
              <a:buFontTx/>
              <a:buChar char="-"/>
            </a:pPr>
            <a:r>
              <a:rPr lang="en-GB" dirty="0" smtClean="0"/>
              <a:t>Evaluation as ‘product’ when in competitive tendering environment</a:t>
            </a:r>
          </a:p>
          <a:p>
            <a:pPr marL="171450" indent="-171450" eaLnBrk="1" hangingPunct="1">
              <a:buFontTx/>
              <a:buChar char="-"/>
            </a:pPr>
            <a:r>
              <a:rPr lang="en-GB" dirty="0" smtClean="0"/>
              <a:t>Awareness that local evaluation practice  is typically process driven/conscious</a:t>
            </a:r>
            <a:endParaRPr lang="en-GB" dirty="0"/>
          </a:p>
          <a:p>
            <a:pPr eaLnBrk="1" hangingPunct="1"/>
            <a:r>
              <a:rPr lang="en-GB" dirty="0" smtClean="0"/>
              <a:t> </a:t>
            </a:r>
          </a:p>
          <a:p>
            <a:pPr eaLnBrk="1" hangingPunct="1"/>
            <a:endParaRPr lang="en-GB" sz="140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z="1600" smtClean="0">
              <a:latin typeface="Arial" charset="0"/>
              <a:cs typeface="Arial" charset="0"/>
            </a:endParaRPr>
          </a:p>
          <a:p>
            <a:pPr eaLnBrk="1" hangingPunct="1">
              <a:spcBef>
                <a:spcPct val="0"/>
              </a:spcBef>
            </a:pPr>
            <a:endParaRPr lang="en-GB" sz="1600"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z="1600" smtClean="0">
              <a:latin typeface="Arial" charset="0"/>
              <a:cs typeface="Arial" charset="0"/>
            </a:endParaRPr>
          </a:p>
          <a:p>
            <a:r>
              <a:rPr lang="en-AU" sz="1600" smtClean="0"/>
              <a:t>Intention seems quite a high level skill </a:t>
            </a:r>
          </a:p>
          <a:p>
            <a:endParaRPr lang="en-AU" sz="1600" smtClean="0"/>
          </a:p>
          <a:p>
            <a:r>
              <a:rPr lang="en-AU" sz="1600" smtClean="0"/>
              <a:t>…How widespread are necessary skills, experience, confidence? </a:t>
            </a:r>
          </a:p>
          <a:p>
            <a:pPr eaLnBrk="1" hangingPunct="1">
              <a:spcBef>
                <a:spcPct val="0"/>
              </a:spcBef>
            </a:pPr>
            <a:endParaRPr lang="en-GB" sz="1600" smtClean="0">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z="1600" smtClean="0">
              <a:latin typeface="Arial" charset="0"/>
              <a:cs typeface="Arial" charset="0"/>
            </a:endParaRPr>
          </a:p>
          <a:p>
            <a:pPr eaLnBrk="1" hangingPunct="1">
              <a:spcBef>
                <a:spcPct val="0"/>
              </a:spcBef>
            </a:pPr>
            <a:endParaRPr lang="en-GB" sz="1600"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z="1600" smtClean="0">
              <a:latin typeface="Arial" charset="0"/>
              <a:cs typeface="Arial" charset="0"/>
            </a:endParaRPr>
          </a:p>
          <a:p>
            <a:pPr eaLnBrk="1" hangingPunct="1">
              <a:spcBef>
                <a:spcPct val="0"/>
              </a:spcBef>
            </a:pPr>
            <a:endParaRPr lang="en-GB" sz="1600" smtClean="0">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z="1600" smtClean="0">
              <a:latin typeface="Arial" charset="0"/>
              <a:cs typeface="Arial" charset="0"/>
            </a:endParaRPr>
          </a:p>
          <a:p>
            <a:pPr eaLnBrk="1" hangingPunct="1">
              <a:spcBef>
                <a:spcPct val="0"/>
              </a:spcBef>
            </a:pPr>
            <a:endParaRPr lang="en-GB" sz="1600"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AU" sz="1600" smtClean="0">
                <a:cs typeface="Times New Roman" pitchFamily="18" charset="0"/>
              </a:rPr>
              <a:t>“</a:t>
            </a:r>
            <a:r>
              <a:rPr lang="en-AU" sz="1600" i="1" smtClean="0">
                <a:cs typeface="Times New Roman" pitchFamily="18" charset="0"/>
              </a:rPr>
              <a:t>Process use refers to and is indicated by individual changes in thinking and behaviour and program or organisational changes in procedures and culture that occur among those involved in evaluation as a result of the learning that occurs during the evaluation process</a:t>
            </a:r>
            <a:r>
              <a:rPr lang="en-AU" sz="1600" smtClean="0">
                <a:cs typeface="Times New Roman" pitchFamily="18" charset="0"/>
              </a:rPr>
              <a:t>” (p.90, Patton, 1997) </a:t>
            </a:r>
          </a:p>
          <a:p>
            <a:pPr eaLnBrk="1" hangingPunct="1"/>
            <a:endParaRPr lang="en-AU" sz="1600" smtClean="0">
              <a:cs typeface="Times New Roman" pitchFamily="18" charset="0"/>
            </a:endParaRPr>
          </a:p>
          <a:p>
            <a:pPr eaLnBrk="1" hangingPunct="1"/>
            <a:r>
              <a:rPr lang="en-AU" sz="1600" smtClean="0">
                <a:cs typeface="Times New Roman" pitchFamily="18" charset="0"/>
              </a:rPr>
              <a:t>According to Patton’s (1997) definition </a:t>
            </a:r>
          </a:p>
          <a:p>
            <a:pPr eaLnBrk="1" hangingPunct="1"/>
            <a:r>
              <a:rPr lang="en-AU" sz="1600" smtClean="0">
                <a:cs typeface="Times New Roman" pitchFamily="18" charset="0"/>
              </a:rPr>
              <a:t>- change may be at the individual, programme, organisational level </a:t>
            </a:r>
          </a:p>
          <a:p>
            <a:pPr eaLnBrk="1" hangingPunct="1"/>
            <a:r>
              <a:rPr lang="en-GB" sz="1600" smtClean="0"/>
              <a:t>- change may be in thinking, behaviour, culture, procedure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smtClean="0"/>
          </a:p>
        </p:txBody>
      </p:sp>
      <p:sp>
        <p:nvSpPr>
          <p:cNvPr id="4" name="Slide Number Placeholder 3"/>
          <p:cNvSpPr>
            <a:spLocks noGrp="1"/>
          </p:cNvSpPr>
          <p:nvPr>
            <p:ph type="sldNum" sz="quarter" idx="5"/>
          </p:nvPr>
        </p:nvSpPr>
        <p:spPr/>
        <p:txBody>
          <a:bodyPr/>
          <a:lstStyle/>
          <a:p>
            <a:pPr>
              <a:defRPr/>
            </a:pPr>
            <a:fld id="{9F19849E-C5EE-451A-8A80-BFCEE0261D06}" type="slidenum">
              <a:rPr lang="en-AU" smtClean="0"/>
              <a:pPr>
                <a:defRPr/>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AU" sz="1600" smtClean="0">
                <a:latin typeface="Arial" charset="0"/>
                <a:cs typeface="Arial" charset="0"/>
              </a:rPr>
              <a:t>Given that process use adds value and utility, assumption that it is appropriate to intentionally seek process use – however, not necessarily in all situations </a:t>
            </a:r>
          </a:p>
          <a:p>
            <a:pPr eaLnBrk="1" hangingPunct="1">
              <a:spcBef>
                <a:spcPct val="0"/>
              </a:spcBef>
            </a:pPr>
            <a:endParaRPr lang="en-AU" sz="1600" smtClean="0">
              <a:latin typeface="Arial" charset="0"/>
              <a:cs typeface="Arial" charset="0"/>
            </a:endParaRPr>
          </a:p>
          <a:p>
            <a:pPr eaLnBrk="1" hangingPunct="1">
              <a:spcBef>
                <a:spcPct val="0"/>
              </a:spcBef>
            </a:pPr>
            <a:r>
              <a:rPr lang="en-AU" sz="1600" smtClean="0">
                <a:latin typeface="Arial" charset="0"/>
                <a:cs typeface="Arial" charset="0"/>
              </a:rPr>
              <a:t>Sensitising concept – process use shaped by context and situation</a:t>
            </a:r>
          </a:p>
          <a:p>
            <a:pPr eaLnBrk="1" hangingPunct="1">
              <a:spcBef>
                <a:spcPct val="0"/>
              </a:spcBef>
            </a:pPr>
            <a:endParaRPr lang="en-AU" sz="1600" smtClean="0">
              <a:latin typeface="Arial" charset="0"/>
              <a:cs typeface="Arial" charset="0"/>
            </a:endParaRPr>
          </a:p>
          <a:p>
            <a:pPr eaLnBrk="1" hangingPunct="1">
              <a:spcBef>
                <a:spcPct val="0"/>
              </a:spcBef>
            </a:pPr>
            <a:r>
              <a:rPr lang="en-AU" sz="1600" smtClean="0">
                <a:latin typeface="Arial" charset="0"/>
                <a:cs typeface="Arial" charset="0"/>
              </a:rPr>
              <a:t>Use descriptions of the concept as a guide to what it might look like in specific contexts</a:t>
            </a:r>
          </a:p>
          <a:p>
            <a:pPr eaLnBrk="1" hangingPunct="1">
              <a:spcBef>
                <a:spcPct val="0"/>
              </a:spcBef>
            </a:pPr>
            <a:endParaRPr lang="en-AU" sz="1600" smtClean="0">
              <a:latin typeface="Arial" charset="0"/>
              <a:cs typeface="Arial" charset="0"/>
            </a:endParaRPr>
          </a:p>
          <a:p>
            <a:pPr eaLnBrk="1" hangingPunct="1">
              <a:spcBef>
                <a:spcPct val="0"/>
              </a:spcBef>
            </a:pPr>
            <a:r>
              <a:rPr lang="en-AU" sz="1600" smtClean="0">
                <a:latin typeface="Arial" charset="0"/>
                <a:cs typeface="Arial" charset="0"/>
              </a:rPr>
              <a:t>Qualitative approach follows </a:t>
            </a:r>
          </a:p>
          <a:p>
            <a:pPr eaLnBrk="1" hangingPunct="1">
              <a:spcBef>
                <a:spcPct val="0"/>
              </a:spcBef>
            </a:pPr>
            <a:r>
              <a:rPr lang="en-AU" sz="1600" smtClean="0">
                <a:latin typeface="Arial" charset="0"/>
                <a:cs typeface="Arial" charset="0"/>
              </a:rPr>
              <a:t>-exploratory nature of the study </a:t>
            </a:r>
          </a:p>
          <a:p>
            <a:pPr eaLnBrk="1" hangingPunct="1">
              <a:spcBef>
                <a:spcPct val="0"/>
              </a:spcBef>
            </a:pPr>
            <a:r>
              <a:rPr lang="en-AU" sz="1600" smtClean="0">
                <a:latin typeface="Arial" charset="0"/>
                <a:cs typeface="Arial" charset="0"/>
              </a:rPr>
              <a:t>-focus on examining context specific nature</a:t>
            </a:r>
          </a:p>
          <a:p>
            <a:pPr eaLnBrk="1" hangingPunct="1">
              <a:spcBef>
                <a:spcPct val="0"/>
              </a:spcBef>
            </a:pPr>
            <a:r>
              <a:rPr lang="en-AU" sz="1600" smtClean="0">
                <a:latin typeface="Arial" charset="0"/>
                <a:cs typeface="Arial" charset="0"/>
              </a:rPr>
              <a:t>-desire to understand intention </a:t>
            </a:r>
          </a:p>
          <a:p>
            <a:pPr eaLnBrk="1" hangingPunct="1">
              <a:spcBef>
                <a:spcPct val="0"/>
              </a:spcBef>
            </a:pPr>
            <a:endParaRPr lang="en-AU" sz="1600" smtClean="0">
              <a:latin typeface="Arial" charset="0"/>
              <a:cs typeface="Arial" charset="0"/>
            </a:endParaRPr>
          </a:p>
          <a:p>
            <a:pPr eaLnBrk="1" hangingPunct="1">
              <a:spcBef>
                <a:spcPct val="0"/>
              </a:spcBef>
            </a:pPr>
            <a:r>
              <a:rPr lang="en-AU" sz="1600" smtClean="0">
                <a:latin typeface="Arial" charset="0"/>
                <a:cs typeface="Arial" charset="0"/>
              </a:rPr>
              <a:t>Naturalistic inquiry (Lincoln &amp; Guba, 1985) and reflexive methodology (Alvesson &amp; Skoldberg, 2000) </a:t>
            </a:r>
          </a:p>
          <a:p>
            <a:pPr eaLnBrk="1" hangingPunct="1">
              <a:spcBef>
                <a:spcPct val="0"/>
              </a:spcBef>
            </a:pPr>
            <a:endParaRPr lang="en-AU" sz="1600"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z="1600" smtClean="0">
              <a:latin typeface="Arial" charset="0"/>
              <a:cs typeface="Arial" charset="0"/>
            </a:endParaRPr>
          </a:p>
          <a:p>
            <a:pPr eaLnBrk="1" hangingPunct="1">
              <a:spcBef>
                <a:spcPct val="0"/>
              </a:spcBef>
            </a:pPr>
            <a:endParaRPr lang="en-GB" sz="1600"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AU" sz="1600" dirty="0" smtClean="0">
                <a:latin typeface="Arial" charset="0"/>
                <a:cs typeface="Arial" charset="0"/>
              </a:rPr>
              <a:t>Process use may be unintentional – we may not be aware of it happening </a:t>
            </a:r>
            <a:endParaRPr lang="en-GB" sz="1600" dirty="0"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p:cNvSpPr>
          <p:nvPr>
            <p:ph type="body" idx="1"/>
          </p:nvPr>
        </p:nvSpPr>
        <p:spPr bwMode="auto">
          <a:extLst/>
        </p:spPr>
        <p:txBody>
          <a:bodyPr wrap="square" numCol="1" anchor="t" anchorCtr="0" compatLnSpc="1">
            <a:prstTxWarp prst="textNoShape">
              <a:avLst/>
            </a:prstTxWarp>
            <a:normAutofit fontScale="92500" lnSpcReduction="20000"/>
          </a:bodyPr>
          <a:lstStyle/>
          <a:p>
            <a:pPr>
              <a:lnSpc>
                <a:spcPct val="80000"/>
              </a:lnSpc>
              <a:defRPr/>
            </a:pPr>
            <a:r>
              <a:rPr lang="en-NZ" sz="1600" dirty="0" smtClean="0">
                <a:latin typeface="Arial" pitchFamily="34" charset="0"/>
                <a:cs typeface="Arial" pitchFamily="34" charset="0"/>
              </a:rPr>
              <a:t>‘Constitutive’ …</a:t>
            </a:r>
          </a:p>
          <a:p>
            <a:pPr>
              <a:lnSpc>
                <a:spcPct val="80000"/>
              </a:lnSpc>
              <a:defRPr/>
            </a:pPr>
            <a:endParaRPr lang="en-NZ" sz="1600" dirty="0">
              <a:latin typeface="Arial" pitchFamily="34" charset="0"/>
              <a:cs typeface="Arial" pitchFamily="34" charset="0"/>
            </a:endParaRPr>
          </a:p>
          <a:p>
            <a:pPr>
              <a:lnSpc>
                <a:spcPct val="80000"/>
              </a:lnSpc>
              <a:defRPr/>
            </a:pPr>
            <a:r>
              <a:rPr lang="en-NZ" sz="1600" dirty="0" smtClean="0">
                <a:latin typeface="Arial" pitchFamily="34" charset="0"/>
                <a:cs typeface="Arial" pitchFamily="34" charset="0"/>
              </a:rPr>
              <a:t>“…essential to the particular nature or character of something”    </a:t>
            </a:r>
          </a:p>
          <a:p>
            <a:pPr>
              <a:lnSpc>
                <a:spcPct val="80000"/>
              </a:lnSpc>
              <a:defRPr/>
            </a:pPr>
            <a:endParaRPr lang="en-NZ" sz="1600" dirty="0">
              <a:latin typeface="Arial" pitchFamily="34" charset="0"/>
              <a:cs typeface="Arial" pitchFamily="34" charset="0"/>
            </a:endParaRPr>
          </a:p>
          <a:p>
            <a:pPr>
              <a:lnSpc>
                <a:spcPct val="80000"/>
              </a:lnSpc>
              <a:defRPr/>
            </a:pPr>
            <a:r>
              <a:rPr lang="en-NZ" sz="1600" dirty="0" smtClean="0">
                <a:latin typeface="Arial" pitchFamily="34" charset="0"/>
                <a:cs typeface="Arial" pitchFamily="34" charset="0"/>
              </a:rPr>
              <a:t>“…forming a part of something” </a:t>
            </a:r>
          </a:p>
          <a:p>
            <a:pPr>
              <a:lnSpc>
                <a:spcPct val="80000"/>
              </a:lnSpc>
              <a:defRPr/>
            </a:pPr>
            <a:endParaRPr lang="en-AU" sz="1600" dirty="0" smtClean="0">
              <a:latin typeface="Arial" pitchFamily="34" charset="0"/>
              <a:cs typeface="Arial" pitchFamily="34" charset="0"/>
            </a:endParaRPr>
          </a:p>
          <a:p>
            <a:pPr>
              <a:lnSpc>
                <a:spcPct val="80000"/>
              </a:lnSpc>
              <a:defRPr/>
            </a:pPr>
            <a:r>
              <a:rPr lang="en-AU" sz="1600" dirty="0" smtClean="0">
                <a:latin typeface="Arial" pitchFamily="34" charset="0"/>
                <a:cs typeface="Arial" pitchFamily="34" charset="0"/>
              </a:rPr>
              <a:t>Meaning is embedded in behaviour </a:t>
            </a:r>
          </a:p>
          <a:p>
            <a:pPr>
              <a:lnSpc>
                <a:spcPct val="80000"/>
              </a:lnSpc>
              <a:defRPr/>
            </a:pPr>
            <a:endParaRPr lang="en-AU" sz="1600" dirty="0" smtClean="0">
              <a:latin typeface="Arial" pitchFamily="34" charset="0"/>
              <a:cs typeface="Arial" pitchFamily="34" charset="0"/>
            </a:endParaRPr>
          </a:p>
          <a:p>
            <a:pPr>
              <a:lnSpc>
                <a:spcPct val="80000"/>
              </a:lnSpc>
              <a:defRPr/>
            </a:pPr>
            <a:r>
              <a:rPr lang="en-AU" sz="1600" dirty="0" smtClean="0">
                <a:latin typeface="Arial" pitchFamily="34" charset="0"/>
                <a:cs typeface="Arial" pitchFamily="34" charset="0"/>
              </a:rPr>
              <a:t>Meaning provides the background premise for why decisions are made, behaviour undertaken (</a:t>
            </a:r>
            <a:r>
              <a:rPr lang="en-AU" sz="1600" dirty="0" err="1" smtClean="0">
                <a:latin typeface="Arial" pitchFamily="34" charset="0"/>
                <a:cs typeface="Arial" pitchFamily="34" charset="0"/>
              </a:rPr>
              <a:t>Soos</a:t>
            </a:r>
            <a:r>
              <a:rPr lang="en-AU" sz="1600" dirty="0" smtClean="0">
                <a:latin typeface="Arial" pitchFamily="34" charset="0"/>
                <a:cs typeface="Arial" pitchFamily="34" charset="0"/>
              </a:rPr>
              <a:t>, 2006) </a:t>
            </a:r>
          </a:p>
          <a:p>
            <a:pPr>
              <a:lnSpc>
                <a:spcPct val="80000"/>
              </a:lnSpc>
              <a:buFont typeface="Arial" charset="0"/>
              <a:buChar char="•"/>
              <a:defRPr/>
            </a:pPr>
            <a:endParaRPr lang="en-AU" sz="1600" dirty="0" smtClean="0">
              <a:latin typeface="Arial" pitchFamily="34" charset="0"/>
              <a:cs typeface="Arial" pitchFamily="34" charset="0"/>
            </a:endParaRPr>
          </a:p>
          <a:p>
            <a:pPr eaLnBrk="1" hangingPunct="1">
              <a:spcBef>
                <a:spcPct val="0"/>
              </a:spcBef>
              <a:defRPr/>
            </a:pPr>
            <a:r>
              <a:rPr lang="en-AU" sz="1600" dirty="0" smtClean="0">
                <a:latin typeface="Arial" pitchFamily="34" charset="0"/>
                <a:cs typeface="Arial" pitchFamily="34" charset="0"/>
              </a:rPr>
              <a:t>Explanations illuminate the point or purpose of behaviour; why described/understood in certain ways (Hughes &amp; </a:t>
            </a:r>
            <a:r>
              <a:rPr lang="en-AU" sz="1600" dirty="0" err="1" smtClean="0">
                <a:latin typeface="Arial" pitchFamily="34" charset="0"/>
                <a:cs typeface="Arial" pitchFamily="34" charset="0"/>
              </a:rPr>
              <a:t>Sharrock</a:t>
            </a:r>
            <a:r>
              <a:rPr lang="en-AU" sz="1600" dirty="0" smtClean="0">
                <a:latin typeface="Arial" pitchFamily="34" charset="0"/>
                <a:cs typeface="Arial" pitchFamily="34" charset="0"/>
              </a:rPr>
              <a:t>, 1990)</a:t>
            </a:r>
          </a:p>
          <a:p>
            <a:pPr eaLnBrk="1" hangingPunct="1">
              <a:spcBef>
                <a:spcPct val="0"/>
              </a:spcBef>
              <a:defRPr/>
            </a:pPr>
            <a:endParaRPr lang="en-GB" sz="1600" dirty="0" smtClean="0">
              <a:latin typeface="Arial" pitchFamily="34" charset="0"/>
              <a:cs typeface="Arial" pitchFamily="34" charset="0"/>
            </a:endParaRPr>
          </a:p>
          <a:p>
            <a:pPr>
              <a:lnSpc>
                <a:spcPct val="80000"/>
              </a:lnSpc>
              <a:defRPr/>
            </a:pPr>
            <a:r>
              <a:rPr lang="en-AU" sz="1600" dirty="0">
                <a:latin typeface="Arial" pitchFamily="34" charset="0"/>
                <a:cs typeface="Arial" pitchFamily="34" charset="0"/>
              </a:rPr>
              <a:t>Descriptions of behaviour </a:t>
            </a:r>
            <a:r>
              <a:rPr lang="en-AU" sz="1600" dirty="0" smtClean="0">
                <a:latin typeface="Arial" pitchFamily="34" charset="0"/>
                <a:cs typeface="Arial" pitchFamily="34" charset="0"/>
              </a:rPr>
              <a:t>potentially can always be described/understood differently</a:t>
            </a:r>
          </a:p>
          <a:p>
            <a:pPr>
              <a:lnSpc>
                <a:spcPct val="80000"/>
              </a:lnSpc>
              <a:defRPr/>
            </a:pPr>
            <a:endParaRPr lang="en-AU" sz="1600" dirty="0">
              <a:latin typeface="Arial" pitchFamily="34" charset="0"/>
              <a:cs typeface="Arial" pitchFamily="34" charset="0"/>
            </a:endParaRPr>
          </a:p>
          <a:p>
            <a:pPr>
              <a:lnSpc>
                <a:spcPct val="80000"/>
              </a:lnSpc>
              <a:defRPr/>
            </a:pPr>
            <a:r>
              <a:rPr lang="en-AU" sz="1600" dirty="0" smtClean="0">
                <a:latin typeface="Arial" pitchFamily="34" charset="0"/>
                <a:cs typeface="Arial" pitchFamily="34" charset="0"/>
              </a:rPr>
              <a:t>Descriptions of behaviour always </a:t>
            </a:r>
            <a:r>
              <a:rPr lang="en-AU" sz="1600" dirty="0">
                <a:latin typeface="Arial" pitchFamily="34" charset="0"/>
                <a:cs typeface="Arial" pitchFamily="34" charset="0"/>
              </a:rPr>
              <a:t>“defeasible” (Hughes &amp; Sharrock,1990)</a:t>
            </a:r>
          </a:p>
          <a:p>
            <a:pPr>
              <a:lnSpc>
                <a:spcPct val="80000"/>
              </a:lnSpc>
              <a:defRPr/>
            </a:pPr>
            <a:r>
              <a:rPr lang="en-AU" sz="1600" dirty="0">
                <a:latin typeface="Arial" pitchFamily="34" charset="0"/>
                <a:cs typeface="Arial" pitchFamily="34" charset="0"/>
              </a:rPr>
              <a:t> </a:t>
            </a:r>
          </a:p>
          <a:p>
            <a:pPr>
              <a:lnSpc>
                <a:spcPct val="80000"/>
              </a:lnSpc>
              <a:defRPr/>
            </a:pPr>
            <a:r>
              <a:rPr lang="en-AU" sz="1600" dirty="0">
                <a:latin typeface="Arial" pitchFamily="34" charset="0"/>
                <a:cs typeface="Arial" pitchFamily="34" charset="0"/>
              </a:rPr>
              <a:t>Research should examine alternative readings, explanations/reasons, what is hidden, unconscious, privileged</a:t>
            </a:r>
          </a:p>
          <a:p>
            <a:pPr eaLnBrk="1" hangingPunct="1">
              <a:spcBef>
                <a:spcPct val="0"/>
              </a:spcBef>
              <a:defRPr/>
            </a:pPr>
            <a:endParaRPr lang="en-GB" sz="1600" dirty="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CB9116F0-C6F9-40CC-9AA0-017CB40ED3F2}" type="datetimeFigureOut">
              <a:rPr lang="en-US"/>
              <a:pPr>
                <a:defRPr/>
              </a:pPr>
              <a:t>9/1/2011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DC9DF63-1D53-46CF-A15B-4A11D2E66056}" type="slidenum">
              <a:rPr lang="en-GB"/>
              <a:pPr>
                <a:defRPr/>
              </a:pPr>
              <a:t>‹#›</a:t>
            </a:fld>
            <a:endParaRPr lang="en-GB"/>
          </a:p>
        </p:txBody>
      </p:sp>
    </p:spTree>
    <p:extLst>
      <p:ext uri="{BB962C8B-B14F-4D97-AF65-F5344CB8AC3E}">
        <p14:creationId xmlns:p14="http://schemas.microsoft.com/office/powerpoint/2010/main" val="181428306"/>
      </p:ext>
    </p:extLst>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ED79EE03-5F6E-4701-B875-EC12A50BFC57}" type="datetimeFigureOut">
              <a:rPr lang="en-US"/>
              <a:pPr>
                <a:defRPr/>
              </a:pPr>
              <a:t>9/1/2011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DB1D339-9134-4113-A094-78BCF2913040}" type="slidenum">
              <a:rPr lang="en-GB"/>
              <a:pPr>
                <a:defRPr/>
              </a:pPr>
              <a:t>‹#›</a:t>
            </a:fld>
            <a:endParaRPr lang="en-GB"/>
          </a:p>
        </p:txBody>
      </p:sp>
    </p:spTree>
    <p:extLst>
      <p:ext uri="{BB962C8B-B14F-4D97-AF65-F5344CB8AC3E}">
        <p14:creationId xmlns:p14="http://schemas.microsoft.com/office/powerpoint/2010/main" val="2991384988"/>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31E2AA8D-D9A5-487E-9E0A-1FD8185F0CA6}" type="datetimeFigureOut">
              <a:rPr lang="en-US"/>
              <a:pPr>
                <a:defRPr/>
              </a:pPr>
              <a:t>9/1/2011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9A1F492-7C0C-48DA-8A76-7AB7FA8AC24C}" type="slidenum">
              <a:rPr lang="en-GB"/>
              <a:pPr>
                <a:defRPr/>
              </a:pPr>
              <a:t>‹#›</a:t>
            </a:fld>
            <a:endParaRPr lang="en-GB"/>
          </a:p>
        </p:txBody>
      </p:sp>
    </p:spTree>
    <p:extLst>
      <p:ext uri="{BB962C8B-B14F-4D97-AF65-F5344CB8AC3E}">
        <p14:creationId xmlns:p14="http://schemas.microsoft.com/office/powerpoint/2010/main" val="3944870042"/>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BD438D13-729D-4CB7-B756-68053DB5FD1D}" type="datetimeFigureOut">
              <a:rPr lang="en-US"/>
              <a:pPr>
                <a:defRPr/>
              </a:pPr>
              <a:t>9/1/2011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03445B7-A2EB-4C70-AA42-B47C864DB3E8}" type="slidenum">
              <a:rPr lang="en-GB"/>
              <a:pPr>
                <a:defRPr/>
              </a:pPr>
              <a:t>‹#›</a:t>
            </a:fld>
            <a:endParaRPr lang="en-GB"/>
          </a:p>
        </p:txBody>
      </p:sp>
    </p:spTree>
    <p:extLst>
      <p:ext uri="{BB962C8B-B14F-4D97-AF65-F5344CB8AC3E}">
        <p14:creationId xmlns:p14="http://schemas.microsoft.com/office/powerpoint/2010/main" val="1625497566"/>
      </p:ext>
    </p:extLst>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6840B22-150B-4EF3-90B2-02FE15ED8B9A}" type="datetimeFigureOut">
              <a:rPr lang="en-US"/>
              <a:pPr>
                <a:defRPr/>
              </a:pPr>
              <a:t>9/1/2011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60BEFD1-702F-465E-9F81-68A13F80A16E}" type="slidenum">
              <a:rPr lang="en-GB"/>
              <a:pPr>
                <a:defRPr/>
              </a:pPr>
              <a:t>‹#›</a:t>
            </a:fld>
            <a:endParaRPr lang="en-GB"/>
          </a:p>
        </p:txBody>
      </p:sp>
    </p:spTree>
    <p:extLst>
      <p:ext uri="{BB962C8B-B14F-4D97-AF65-F5344CB8AC3E}">
        <p14:creationId xmlns:p14="http://schemas.microsoft.com/office/powerpoint/2010/main" val="295623837"/>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fld id="{7669F711-BD4B-41FD-9A18-0E79CD32CD38}" type="datetimeFigureOut">
              <a:rPr lang="en-US"/>
              <a:pPr>
                <a:defRPr/>
              </a:pPr>
              <a:t>9/1/2011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9A7C891-6C4F-4DC4-9718-2A6740752419}" type="slidenum">
              <a:rPr lang="en-GB"/>
              <a:pPr>
                <a:defRPr/>
              </a:pPr>
              <a:t>‹#›</a:t>
            </a:fld>
            <a:endParaRPr lang="en-GB"/>
          </a:p>
        </p:txBody>
      </p:sp>
    </p:spTree>
    <p:extLst>
      <p:ext uri="{BB962C8B-B14F-4D97-AF65-F5344CB8AC3E}">
        <p14:creationId xmlns:p14="http://schemas.microsoft.com/office/powerpoint/2010/main" val="1090257939"/>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fld id="{8FBB8034-BFB4-4AF0-8579-977F14D03C78}" type="datetimeFigureOut">
              <a:rPr lang="en-US"/>
              <a:pPr>
                <a:defRPr/>
              </a:pPr>
              <a:t>9/1/2011</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CA0AA0A-E076-4DCF-9807-04D540241147}" type="slidenum">
              <a:rPr lang="en-GB"/>
              <a:pPr>
                <a:defRPr/>
              </a:pPr>
              <a:t>‹#›</a:t>
            </a:fld>
            <a:endParaRPr lang="en-GB"/>
          </a:p>
        </p:txBody>
      </p:sp>
    </p:spTree>
    <p:extLst>
      <p:ext uri="{BB962C8B-B14F-4D97-AF65-F5344CB8AC3E}">
        <p14:creationId xmlns:p14="http://schemas.microsoft.com/office/powerpoint/2010/main" val="1389468541"/>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fld id="{D9564B2B-8F1E-4BD0-B025-971202F94A91}" type="datetimeFigureOut">
              <a:rPr lang="en-US"/>
              <a:pPr>
                <a:defRPr/>
              </a:pPr>
              <a:t>9/1/2011</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C0ECDBD5-7A84-4E66-BD20-7A5BA66F2D8B}" type="slidenum">
              <a:rPr lang="en-GB"/>
              <a:pPr>
                <a:defRPr/>
              </a:pPr>
              <a:t>‹#›</a:t>
            </a:fld>
            <a:endParaRPr lang="en-GB"/>
          </a:p>
        </p:txBody>
      </p:sp>
    </p:spTree>
    <p:extLst>
      <p:ext uri="{BB962C8B-B14F-4D97-AF65-F5344CB8AC3E}">
        <p14:creationId xmlns:p14="http://schemas.microsoft.com/office/powerpoint/2010/main" val="215490433"/>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DF25B3C-A183-4BCD-962A-06888099E01E}" type="datetimeFigureOut">
              <a:rPr lang="en-US"/>
              <a:pPr>
                <a:defRPr/>
              </a:pPr>
              <a:t>9/1/2011</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ED5744F-E5D6-42F9-9C90-7D5C89085ACF}" type="slidenum">
              <a:rPr lang="en-GB"/>
              <a:pPr>
                <a:defRPr/>
              </a:pPr>
              <a:t>‹#›</a:t>
            </a:fld>
            <a:endParaRPr lang="en-GB"/>
          </a:p>
        </p:txBody>
      </p:sp>
    </p:spTree>
    <p:extLst>
      <p:ext uri="{BB962C8B-B14F-4D97-AF65-F5344CB8AC3E}">
        <p14:creationId xmlns:p14="http://schemas.microsoft.com/office/powerpoint/2010/main" val="296395117"/>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07DF837-FB3C-4F75-BA23-969AEE2E10A1}" type="datetimeFigureOut">
              <a:rPr lang="en-US"/>
              <a:pPr>
                <a:defRPr/>
              </a:pPr>
              <a:t>9/1/2011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711E467-94CC-4760-9BD2-1075F4CD3328}" type="slidenum">
              <a:rPr lang="en-GB"/>
              <a:pPr>
                <a:defRPr/>
              </a:pPr>
              <a:t>‹#›</a:t>
            </a:fld>
            <a:endParaRPr lang="en-GB"/>
          </a:p>
        </p:txBody>
      </p:sp>
    </p:spTree>
    <p:extLst>
      <p:ext uri="{BB962C8B-B14F-4D97-AF65-F5344CB8AC3E}">
        <p14:creationId xmlns:p14="http://schemas.microsoft.com/office/powerpoint/2010/main" val="2873036039"/>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DA8C5A1-4AC6-46A1-A87E-E10B765AE487}" type="datetimeFigureOut">
              <a:rPr lang="en-US"/>
              <a:pPr>
                <a:defRPr/>
              </a:pPr>
              <a:t>9/1/2011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7B7667D-CD3F-486C-A2E2-2168150D890F}" type="slidenum">
              <a:rPr lang="en-GB"/>
              <a:pPr>
                <a:defRPr/>
              </a:pPr>
              <a:t>‹#›</a:t>
            </a:fld>
            <a:endParaRPr lang="en-GB"/>
          </a:p>
        </p:txBody>
      </p:sp>
    </p:spTree>
    <p:extLst>
      <p:ext uri="{BB962C8B-B14F-4D97-AF65-F5344CB8AC3E}">
        <p14:creationId xmlns:p14="http://schemas.microsoft.com/office/powerpoint/2010/main" val="2200096104"/>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http://webmasters.massey.ac.nz/graphics/logos/MasseyLogo_HorSPOT_sm.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99FF"/>
            </a:gs>
            <a:gs pos="100000">
              <a:srgbClr val="FFFF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423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fld id="{6C4CFEF4-63C7-44E3-8F43-5A1639ACDA60}" type="datetimeFigureOut">
              <a:rPr lang="en-US"/>
              <a:pPr>
                <a:defRPr/>
              </a:pPr>
              <a:t>9/1/2011</a:t>
            </a:fld>
            <a:endParaRPr lang="en-GB"/>
          </a:p>
        </p:txBody>
      </p:sp>
      <p:sp>
        <p:nvSpPr>
          <p:cNvPr id="142341" name="Rectangle 5"/>
          <p:cNvSpPr>
            <a:spLocks noGrp="1" noChangeArrowheads="1"/>
          </p:cNvSpPr>
          <p:nvPr>
            <p:ph type="ftr" sz="quarter" idx="3"/>
          </p:nvPr>
        </p:nvSpPr>
        <p:spPr bwMode="auto">
          <a:xfrm>
            <a:off x="3203575"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GB"/>
          </a:p>
        </p:txBody>
      </p:sp>
      <p:sp>
        <p:nvSpPr>
          <p:cNvPr id="1423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8E6257A6-BFE7-4728-A7D8-5112927040AF}" type="slidenum">
              <a:rPr lang="en-GB"/>
              <a:pPr>
                <a:defRPr/>
              </a:pPr>
              <a:t>‹#›</a:t>
            </a:fld>
            <a:endParaRPr lang="en-GB"/>
          </a:p>
        </p:txBody>
      </p:sp>
      <p:sp>
        <p:nvSpPr>
          <p:cNvPr id="1031" name="Rectangle 7"/>
          <p:cNvSpPr>
            <a:spLocks noChangeArrowheads="1"/>
          </p:cNvSpPr>
          <p:nvPr/>
        </p:nvSpPr>
        <p:spPr bwMode="auto">
          <a:xfrm>
            <a:off x="2954338" y="4740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sp>
        <p:nvSpPr>
          <p:cNvPr id="1032" name="Rectangle 8"/>
          <p:cNvSpPr>
            <a:spLocks noChangeArrowheads="1"/>
          </p:cNvSpPr>
          <p:nvPr/>
        </p:nvSpPr>
        <p:spPr bwMode="auto">
          <a:xfrm>
            <a:off x="1181100" y="4838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sp>
        <p:nvSpPr>
          <p:cNvPr id="1033" name="Rectangle 9"/>
          <p:cNvSpPr>
            <a:spLocks noChangeArrowheads="1"/>
          </p:cNvSpPr>
          <p:nvPr/>
        </p:nvSpPr>
        <p:spPr bwMode="auto">
          <a:xfrm>
            <a:off x="2390775" y="58658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pic>
        <p:nvPicPr>
          <p:cNvPr id="1034" name="Picture 10" descr="http://webmasters.massey.ac.nz/graphics/logos/MasseyLogo_HorSPOT_sm.jpg"/>
          <p:cNvPicPr>
            <a:picLocks noChangeAspect="1" noChangeArrowheads="1"/>
          </p:cNvPicPr>
          <p:nvPr/>
        </p:nvPicPr>
        <p:blipFill>
          <a:blip r:embed="rId13" r:link="rId14">
            <a:extLst>
              <a:ext uri="{28A0092B-C50C-407E-A947-70E740481C1C}">
                <a14:useLocalDpi xmlns:a14="http://schemas.microsoft.com/office/drawing/2010/main" val="0"/>
              </a:ext>
            </a:extLst>
          </a:blip>
          <a:srcRect/>
          <a:stretch>
            <a:fillRect/>
          </a:stretch>
        </p:blipFill>
        <p:spPr bwMode="auto">
          <a:xfrm>
            <a:off x="684213" y="6165850"/>
            <a:ext cx="2017712"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ChangeArrowheads="1"/>
          </p:cNvSpPr>
          <p:nvPr/>
        </p:nvSpPr>
        <p:spPr bwMode="auto">
          <a:xfrm>
            <a:off x="2954338" y="4740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sp>
        <p:nvSpPr>
          <p:cNvPr id="1036" name="Rectangle 12"/>
          <p:cNvSpPr>
            <a:spLocks noChangeArrowheads="1"/>
          </p:cNvSpPr>
          <p:nvPr/>
        </p:nvSpPr>
        <p:spPr bwMode="auto">
          <a:xfrm>
            <a:off x="1181100" y="4838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pic>
        <p:nvPicPr>
          <p:cNvPr id="1037" name="Picture 13" descr="Shor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092950" y="6092825"/>
            <a:ext cx="763588"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8" name="Rectangle 14"/>
          <p:cNvSpPr>
            <a:spLocks noChangeArrowheads="1"/>
          </p:cNvSpPr>
          <p:nvPr/>
        </p:nvSpPr>
        <p:spPr bwMode="auto">
          <a:xfrm>
            <a:off x="2390775" y="58658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AU"/>
          </a:p>
        </p:txBody>
      </p:sp>
      <p:pic>
        <p:nvPicPr>
          <p:cNvPr id="1039" name="Picture 15" descr="http://webmasters.massey.ac.nz/graphics/logos/MasseyLogo_HorSPOT_sm.jpg"/>
          <p:cNvPicPr>
            <a:picLocks noChangeAspect="1" noChangeArrowheads="1"/>
          </p:cNvPicPr>
          <p:nvPr/>
        </p:nvPicPr>
        <p:blipFill>
          <a:blip r:embed="rId13" r:link="rId14">
            <a:extLst>
              <a:ext uri="{28A0092B-C50C-407E-A947-70E740481C1C}">
                <a14:useLocalDpi xmlns:a14="http://schemas.microsoft.com/office/drawing/2010/main" val="0"/>
              </a:ext>
            </a:extLst>
          </a:blip>
          <a:srcRect/>
          <a:stretch>
            <a:fillRect/>
          </a:stretch>
        </p:blipFill>
        <p:spPr bwMode="auto">
          <a:xfrm>
            <a:off x="684213" y="6165850"/>
            <a:ext cx="2017712"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16" descr="Whariki"/>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956550" y="6092825"/>
            <a:ext cx="730250"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ransition spd="slow">
    <p:wipe dir="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0" y="908050"/>
            <a:ext cx="8604250" cy="5949950"/>
          </a:xfrm>
        </p:spPr>
        <p:txBody>
          <a:bodyPr/>
          <a:lstStyle/>
          <a:p>
            <a:pPr eaLnBrk="1" hangingPunct="1"/>
            <a:r>
              <a:rPr lang="en-AU" sz="4800" b="1" dirty="0" smtClean="0"/>
              <a:t/>
            </a:r>
            <a:br>
              <a:rPr lang="en-AU" sz="4800" b="1" dirty="0" smtClean="0"/>
            </a:br>
            <a:r>
              <a:rPr lang="en-AU" sz="4800" b="1" dirty="0" smtClean="0"/>
              <a:t/>
            </a:r>
            <a:br>
              <a:rPr lang="en-AU" sz="4800" b="1" dirty="0" smtClean="0"/>
            </a:br>
            <a:r>
              <a:rPr lang="en-NZ" sz="3600" b="1" dirty="0" smtClean="0"/>
              <a:t>Why do evaluators intentionally seek process use?</a:t>
            </a:r>
            <a:br>
              <a:rPr lang="en-NZ" sz="3600" b="1" dirty="0" smtClean="0"/>
            </a:br>
            <a:r>
              <a:rPr lang="en-NZ" sz="3600" b="1" dirty="0" smtClean="0"/>
              <a:t> </a:t>
            </a:r>
            <a:br>
              <a:rPr lang="en-NZ" sz="3600" b="1" dirty="0" smtClean="0"/>
            </a:br>
            <a:r>
              <a:rPr lang="en-NZ" sz="2400" i="1" dirty="0" smtClean="0"/>
              <a:t>Initial reflections on preliminary analysis </a:t>
            </a:r>
            <a:br>
              <a:rPr lang="en-NZ" sz="2400" i="1" dirty="0" smtClean="0"/>
            </a:br>
            <a:r>
              <a:rPr lang="en-NZ" sz="2400" i="1" dirty="0" smtClean="0"/>
              <a:t>of research findings</a:t>
            </a:r>
            <a:r>
              <a:rPr lang="en-NZ" sz="2400" b="1" i="1" dirty="0" smtClean="0"/>
              <a:t> </a:t>
            </a:r>
            <a:br>
              <a:rPr lang="en-NZ" sz="2400" b="1" i="1" dirty="0" smtClean="0"/>
            </a:br>
            <a:r>
              <a:rPr lang="en-NZ" sz="3200" b="1" i="1" dirty="0" smtClean="0"/>
              <a:t/>
            </a:r>
            <a:br>
              <a:rPr lang="en-NZ" sz="3200" b="1" i="1" dirty="0" smtClean="0"/>
            </a:br>
            <a:r>
              <a:rPr lang="en-AU" sz="2000" b="1" dirty="0" smtClean="0"/>
              <a:t>AES International Conference</a:t>
            </a:r>
            <a:br>
              <a:rPr lang="en-AU" sz="2000" b="1" dirty="0" smtClean="0"/>
            </a:br>
            <a:r>
              <a:rPr lang="en-AU" sz="2000" b="1" dirty="0" smtClean="0"/>
              <a:t>Hilton Sydney</a:t>
            </a:r>
            <a:br>
              <a:rPr lang="en-AU" sz="2000" b="1" dirty="0" smtClean="0"/>
            </a:br>
            <a:r>
              <a:rPr lang="en-AU" sz="2000" dirty="0" smtClean="0"/>
              <a:t>31</a:t>
            </a:r>
            <a:r>
              <a:rPr lang="en-AU" sz="2000" baseline="30000" dirty="0" smtClean="0"/>
              <a:t>st</a:t>
            </a:r>
            <a:r>
              <a:rPr lang="en-AU" sz="2000" dirty="0" smtClean="0"/>
              <a:t> August – 2</a:t>
            </a:r>
            <a:r>
              <a:rPr lang="en-AU" sz="2000" baseline="30000" dirty="0" smtClean="0"/>
              <a:t>nd</a:t>
            </a:r>
            <a:r>
              <a:rPr lang="en-AU" sz="2000" dirty="0" smtClean="0"/>
              <a:t> September</a:t>
            </a:r>
            <a:r>
              <a:rPr lang="en-AU" sz="1800" dirty="0" smtClean="0"/>
              <a:t/>
            </a:r>
            <a:br>
              <a:rPr lang="en-AU" sz="1800" dirty="0" smtClean="0"/>
            </a:br>
            <a:r>
              <a:rPr lang="en-AU" sz="1800" dirty="0" smtClean="0"/>
              <a:t/>
            </a:r>
            <a:br>
              <a:rPr lang="en-AU" sz="1800" dirty="0" smtClean="0"/>
            </a:br>
            <a:r>
              <a:rPr lang="en-AU" sz="1800" dirty="0" smtClean="0"/>
              <a:t>Michael </a:t>
            </a:r>
            <a:r>
              <a:rPr lang="en-AU" sz="1800" dirty="0" err="1" smtClean="0"/>
              <a:t>Blewden</a:t>
            </a:r>
            <a:r>
              <a:rPr lang="en-AU" sz="1800" dirty="0" smtClean="0"/>
              <a:t>, </a:t>
            </a:r>
            <a:br>
              <a:rPr lang="en-AU" sz="1800" dirty="0" smtClean="0"/>
            </a:br>
            <a:r>
              <a:rPr lang="en-AU" sz="1800" dirty="0" smtClean="0"/>
              <a:t>SHORE and </a:t>
            </a:r>
            <a:r>
              <a:rPr lang="en-AU" sz="1800" dirty="0" err="1" smtClean="0"/>
              <a:t>Whariki</a:t>
            </a:r>
            <a:r>
              <a:rPr lang="en-AU" sz="1800" dirty="0" smtClean="0"/>
              <a:t> Research Centre </a:t>
            </a:r>
            <a:br>
              <a:rPr lang="en-AU" sz="1800" dirty="0" smtClean="0"/>
            </a:br>
            <a:r>
              <a:rPr lang="en-AU" sz="1800" dirty="0" smtClean="0"/>
              <a:t> Massey University, New Zealand </a:t>
            </a:r>
            <a:r>
              <a:rPr lang="en-AU" sz="2000" dirty="0" smtClean="0"/>
              <a:t> </a:t>
            </a:r>
            <a:r>
              <a:rPr lang="en-AU" sz="2000" i="1" dirty="0" smtClean="0"/>
              <a:t> </a:t>
            </a:r>
            <a:br>
              <a:rPr lang="en-AU" sz="2000" i="1" dirty="0" smtClean="0"/>
            </a:br>
            <a:r>
              <a:rPr lang="en-AU" sz="2000" dirty="0" smtClean="0"/>
              <a:t/>
            </a:r>
            <a:br>
              <a:rPr lang="en-AU" sz="2000" dirty="0" smtClean="0"/>
            </a:br>
            <a:r>
              <a:rPr lang="en-AU" b="1" dirty="0" smtClean="0"/>
              <a:t/>
            </a:r>
            <a:br>
              <a:rPr lang="en-AU" b="1" dirty="0" smtClean="0"/>
            </a:br>
            <a:endParaRPr lang="en-GB" b="1" dirty="0" smtClean="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739775"/>
          </a:xfrm>
          <a:solidFill>
            <a:schemeClr val="tx2">
              <a:lumMod val="40000"/>
              <a:lumOff val="60000"/>
            </a:schemeClr>
          </a:solidFill>
        </p:spPr>
        <p:txBody>
          <a:bodyPr>
            <a:normAutofit/>
          </a:bodyPr>
          <a:lstStyle/>
          <a:p>
            <a:pPr eaLnBrk="1" hangingPunct="1">
              <a:defRPr/>
            </a:pPr>
            <a:r>
              <a:rPr lang="en-NZ" sz="3200" b="1" dirty="0" smtClean="0"/>
              <a:t>Participant selection</a:t>
            </a:r>
            <a:endParaRPr lang="en-GB" sz="3200" dirty="0" smtClean="0"/>
          </a:p>
        </p:txBody>
      </p:sp>
      <p:sp>
        <p:nvSpPr>
          <p:cNvPr id="13315"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6" name="Rectangle 5"/>
          <p:cNvSpPr/>
          <p:nvPr/>
        </p:nvSpPr>
        <p:spPr>
          <a:xfrm>
            <a:off x="684213" y="1125538"/>
            <a:ext cx="8064500" cy="4573587"/>
          </a:xfrm>
          <a:prstGeom prst="rect">
            <a:avLst/>
          </a:prstGeom>
        </p:spPr>
        <p:txBody>
          <a:bodyPr>
            <a:spAutoFit/>
          </a:bodyPr>
          <a:lstStyle/>
          <a:p>
            <a:pPr>
              <a:lnSpc>
                <a:spcPct val="80000"/>
              </a:lnSpc>
              <a:buFont typeface="Arial" pitchFamily="34" charset="0"/>
              <a:buChar char="•"/>
              <a:defRPr/>
            </a:pPr>
            <a:r>
              <a:rPr lang="en-AU" sz="2800" dirty="0"/>
              <a:t>Criteria – gender, ethnicity, working context</a:t>
            </a:r>
          </a:p>
          <a:p>
            <a:pPr>
              <a:lnSpc>
                <a:spcPct val="80000"/>
              </a:lnSpc>
              <a:buFont typeface="Arial" pitchFamily="34" charset="0"/>
              <a:buChar char="•"/>
              <a:defRPr/>
            </a:pPr>
            <a:endParaRPr lang="en-AU" sz="2800" dirty="0"/>
          </a:p>
          <a:p>
            <a:pPr>
              <a:lnSpc>
                <a:spcPct val="80000"/>
              </a:lnSpc>
              <a:buFont typeface="Arial" charset="0"/>
              <a:buChar char="•"/>
              <a:defRPr/>
            </a:pPr>
            <a:endParaRPr lang="en-AU" sz="2800" dirty="0"/>
          </a:p>
          <a:p>
            <a:pPr>
              <a:lnSpc>
                <a:spcPct val="80000"/>
              </a:lnSpc>
              <a:buFont typeface="Arial" charset="0"/>
              <a:buChar char="•"/>
              <a:defRPr/>
            </a:pPr>
            <a:r>
              <a:rPr lang="en-AU" sz="2800" dirty="0"/>
              <a:t>Eligibility</a:t>
            </a:r>
          </a:p>
          <a:p>
            <a:pPr>
              <a:lnSpc>
                <a:spcPct val="80000"/>
              </a:lnSpc>
              <a:buFont typeface="Arial" charset="0"/>
              <a:buChar char="•"/>
              <a:defRPr/>
            </a:pPr>
            <a:endParaRPr lang="en-AU" sz="2800" dirty="0"/>
          </a:p>
          <a:p>
            <a:pPr marL="358775">
              <a:lnSpc>
                <a:spcPct val="80000"/>
              </a:lnSpc>
              <a:defRPr/>
            </a:pPr>
            <a:r>
              <a:rPr lang="en-AU" sz="2800" dirty="0"/>
              <a:t>-self-identify as evaluators  </a:t>
            </a:r>
          </a:p>
          <a:p>
            <a:pPr marL="358775">
              <a:lnSpc>
                <a:spcPct val="80000"/>
              </a:lnSpc>
              <a:defRPr/>
            </a:pPr>
            <a:r>
              <a:rPr lang="en-AU" sz="2800" dirty="0"/>
              <a:t>-conducted evaluation involving stakeholders (last 12 months) </a:t>
            </a:r>
          </a:p>
          <a:p>
            <a:pPr marL="358775">
              <a:lnSpc>
                <a:spcPct val="80000"/>
              </a:lnSpc>
              <a:defRPr/>
            </a:pPr>
            <a:r>
              <a:rPr lang="en-AU" sz="2800" dirty="0"/>
              <a:t>-5+years evaluation experience  </a:t>
            </a:r>
          </a:p>
          <a:p>
            <a:pPr marL="358775">
              <a:lnSpc>
                <a:spcPct val="80000"/>
              </a:lnSpc>
              <a:defRPr/>
            </a:pPr>
            <a:endParaRPr lang="en-AU" sz="2800" dirty="0"/>
          </a:p>
          <a:p>
            <a:pPr marL="92075">
              <a:lnSpc>
                <a:spcPct val="80000"/>
              </a:lnSpc>
              <a:buFont typeface="Arial" charset="0"/>
              <a:buChar char="•"/>
              <a:defRPr/>
            </a:pPr>
            <a:endParaRPr lang="en-AU" sz="2800" dirty="0"/>
          </a:p>
          <a:p>
            <a:pPr marL="92075">
              <a:lnSpc>
                <a:spcPct val="80000"/>
              </a:lnSpc>
              <a:buFont typeface="Arial" charset="0"/>
              <a:buChar char="•"/>
              <a:defRPr/>
            </a:pPr>
            <a:r>
              <a:rPr lang="en-AU" sz="2800" dirty="0"/>
              <a:t>Quotas for male and </a:t>
            </a:r>
            <a:r>
              <a:rPr lang="en-AU" sz="2800" dirty="0">
                <a:cs typeface="Times New Roman" pitchFamily="18" charset="0"/>
              </a:rPr>
              <a:t>Māori</a:t>
            </a:r>
            <a:endParaRPr lang="en-AU" sz="2800" dirty="0"/>
          </a:p>
          <a:p>
            <a:pPr>
              <a:lnSpc>
                <a:spcPct val="80000"/>
              </a:lnSpc>
              <a:buFont typeface="Arial" pitchFamily="34" charset="0"/>
              <a:buChar char="•"/>
              <a:defRPr/>
            </a:pPr>
            <a:endParaRPr lang="en-AU" sz="2800" dirty="0"/>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739775"/>
          </a:xfrm>
          <a:solidFill>
            <a:schemeClr val="tx2">
              <a:lumMod val="40000"/>
              <a:lumOff val="60000"/>
            </a:schemeClr>
          </a:solidFill>
        </p:spPr>
        <p:txBody>
          <a:bodyPr>
            <a:normAutofit/>
          </a:bodyPr>
          <a:lstStyle/>
          <a:p>
            <a:pPr eaLnBrk="1" hangingPunct="1">
              <a:defRPr/>
            </a:pPr>
            <a:r>
              <a:rPr lang="en-NZ" sz="3200" b="1" dirty="0" smtClean="0"/>
              <a:t>In-depth interview</a:t>
            </a:r>
            <a:endParaRPr lang="en-GB" sz="3200" dirty="0" smtClean="0"/>
          </a:p>
        </p:txBody>
      </p:sp>
      <p:sp>
        <p:nvSpPr>
          <p:cNvPr id="15363"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6" name="Rectangle 5"/>
          <p:cNvSpPr/>
          <p:nvPr/>
        </p:nvSpPr>
        <p:spPr>
          <a:xfrm>
            <a:off x="684213" y="1125538"/>
            <a:ext cx="8064500" cy="3884612"/>
          </a:xfrm>
          <a:prstGeom prst="rect">
            <a:avLst/>
          </a:prstGeom>
        </p:spPr>
        <p:txBody>
          <a:bodyPr>
            <a:spAutoFit/>
          </a:bodyPr>
          <a:lstStyle/>
          <a:p>
            <a:pPr>
              <a:lnSpc>
                <a:spcPct val="80000"/>
              </a:lnSpc>
              <a:buFont typeface="Arial" pitchFamily="34" charset="0"/>
              <a:buChar char="•"/>
              <a:defRPr/>
            </a:pPr>
            <a:endParaRPr lang="en-AU" sz="2800" dirty="0"/>
          </a:p>
          <a:p>
            <a:pPr>
              <a:lnSpc>
                <a:spcPct val="80000"/>
              </a:lnSpc>
              <a:buFont typeface="Arial" pitchFamily="34" charset="0"/>
              <a:buChar char="•"/>
              <a:defRPr/>
            </a:pPr>
            <a:r>
              <a:rPr lang="en-AU" sz="2800" dirty="0"/>
              <a:t>Exploration of evaluation practice context</a:t>
            </a:r>
          </a:p>
          <a:p>
            <a:pPr marL="358775">
              <a:lnSpc>
                <a:spcPct val="80000"/>
              </a:lnSpc>
              <a:defRPr/>
            </a:pPr>
            <a:endParaRPr lang="en-AU" sz="2800" dirty="0"/>
          </a:p>
          <a:p>
            <a:pPr marL="358775">
              <a:lnSpc>
                <a:spcPct val="80000"/>
              </a:lnSpc>
              <a:defRPr/>
            </a:pPr>
            <a:r>
              <a:rPr lang="en-AU" sz="2800" dirty="0"/>
              <a:t>-when, how, where, how long</a:t>
            </a:r>
          </a:p>
          <a:p>
            <a:pPr marL="358775">
              <a:lnSpc>
                <a:spcPct val="80000"/>
              </a:lnSpc>
              <a:defRPr/>
            </a:pPr>
            <a:r>
              <a:rPr lang="en-AU" sz="2800" dirty="0"/>
              <a:t>-understanding of evaluation</a:t>
            </a:r>
          </a:p>
          <a:p>
            <a:pPr marL="358775">
              <a:lnSpc>
                <a:spcPct val="80000"/>
              </a:lnSpc>
              <a:defRPr/>
            </a:pPr>
            <a:r>
              <a:rPr lang="en-AU" sz="2800" dirty="0"/>
              <a:t>-approach, philosophy, aspirations </a:t>
            </a:r>
          </a:p>
          <a:p>
            <a:pPr marL="358775" indent="-358775">
              <a:lnSpc>
                <a:spcPct val="80000"/>
              </a:lnSpc>
              <a:defRPr/>
            </a:pPr>
            <a:endParaRPr lang="en-AU" sz="2800" dirty="0"/>
          </a:p>
          <a:p>
            <a:pPr>
              <a:lnSpc>
                <a:spcPct val="80000"/>
              </a:lnSpc>
              <a:buFont typeface="Arial" pitchFamily="34" charset="0"/>
              <a:buChar char="•"/>
              <a:defRPr/>
            </a:pPr>
            <a:endParaRPr lang="en-AU" sz="2800" dirty="0"/>
          </a:p>
          <a:p>
            <a:pPr>
              <a:lnSpc>
                <a:spcPct val="80000"/>
              </a:lnSpc>
              <a:buFont typeface="Arial" pitchFamily="34" charset="0"/>
              <a:buChar char="•"/>
              <a:defRPr/>
            </a:pPr>
            <a:r>
              <a:rPr lang="en-AU" sz="2800" dirty="0"/>
              <a:t>Exploration of examples of process use regarded important &amp; intentional</a:t>
            </a:r>
          </a:p>
          <a:p>
            <a:pPr>
              <a:lnSpc>
                <a:spcPct val="80000"/>
              </a:lnSpc>
              <a:buFont typeface="Arial" pitchFamily="34" charset="0"/>
              <a:buChar char="•"/>
              <a:defRPr/>
            </a:pPr>
            <a:endParaRPr lang="en-AU" sz="2800" dirty="0"/>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739775"/>
          </a:xfrm>
          <a:solidFill>
            <a:schemeClr val="tx2">
              <a:lumMod val="40000"/>
              <a:lumOff val="60000"/>
            </a:schemeClr>
          </a:solidFill>
        </p:spPr>
        <p:txBody>
          <a:bodyPr>
            <a:normAutofit/>
          </a:bodyPr>
          <a:lstStyle/>
          <a:p>
            <a:pPr eaLnBrk="1" hangingPunct="1">
              <a:defRPr/>
            </a:pPr>
            <a:r>
              <a:rPr lang="en-NZ" sz="3200" b="1" dirty="0" smtClean="0"/>
              <a:t>Sorting exercise</a:t>
            </a:r>
            <a:endParaRPr lang="en-GB" sz="3200" dirty="0" smtClean="0"/>
          </a:p>
        </p:txBody>
      </p:sp>
      <p:sp>
        <p:nvSpPr>
          <p:cNvPr id="16387"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6" name="Rectangle 5"/>
          <p:cNvSpPr/>
          <p:nvPr/>
        </p:nvSpPr>
        <p:spPr>
          <a:xfrm>
            <a:off x="684213" y="1125538"/>
            <a:ext cx="8064500" cy="3884612"/>
          </a:xfrm>
          <a:prstGeom prst="rect">
            <a:avLst/>
          </a:prstGeom>
        </p:spPr>
        <p:txBody>
          <a:bodyPr>
            <a:spAutoFit/>
          </a:bodyPr>
          <a:lstStyle/>
          <a:p>
            <a:pPr>
              <a:lnSpc>
                <a:spcPct val="80000"/>
              </a:lnSpc>
              <a:buFont typeface="Arial" pitchFamily="34" charset="0"/>
              <a:buChar char="•"/>
              <a:defRPr/>
            </a:pPr>
            <a:endParaRPr lang="en-AU" sz="2800" dirty="0"/>
          </a:p>
          <a:p>
            <a:pPr>
              <a:lnSpc>
                <a:spcPct val="80000"/>
              </a:lnSpc>
              <a:buFont typeface="Arial" pitchFamily="34" charset="0"/>
              <a:buChar char="•"/>
              <a:defRPr/>
            </a:pPr>
            <a:r>
              <a:rPr lang="en-AU" sz="2800" dirty="0"/>
              <a:t>Eleven examples of process use outcomes</a:t>
            </a:r>
          </a:p>
          <a:p>
            <a:pPr marL="358775">
              <a:lnSpc>
                <a:spcPct val="80000"/>
              </a:lnSpc>
              <a:defRPr/>
            </a:pPr>
            <a:endParaRPr lang="en-AU" sz="2800" dirty="0"/>
          </a:p>
          <a:p>
            <a:pPr>
              <a:lnSpc>
                <a:spcPct val="80000"/>
              </a:lnSpc>
              <a:buFont typeface="Arial" pitchFamily="34" charset="0"/>
              <a:buChar char="•"/>
              <a:defRPr/>
            </a:pPr>
            <a:endParaRPr lang="en-AU" sz="2800" dirty="0"/>
          </a:p>
          <a:p>
            <a:pPr>
              <a:lnSpc>
                <a:spcPct val="80000"/>
              </a:lnSpc>
              <a:buFont typeface="Arial" pitchFamily="34" charset="0"/>
              <a:buChar char="•"/>
              <a:defRPr/>
            </a:pPr>
            <a:r>
              <a:rPr lang="en-AU" sz="2800" dirty="0"/>
              <a:t>Identify outcomes recognised as having occurred, intentional, and important </a:t>
            </a:r>
          </a:p>
          <a:p>
            <a:pPr>
              <a:lnSpc>
                <a:spcPct val="80000"/>
              </a:lnSpc>
              <a:buFont typeface="Arial" pitchFamily="34" charset="0"/>
              <a:buChar char="•"/>
              <a:defRPr/>
            </a:pPr>
            <a:endParaRPr lang="en-AU" sz="2800" dirty="0"/>
          </a:p>
          <a:p>
            <a:pPr>
              <a:lnSpc>
                <a:spcPct val="80000"/>
              </a:lnSpc>
              <a:buFont typeface="Arial" pitchFamily="34" charset="0"/>
              <a:buChar char="•"/>
              <a:defRPr/>
            </a:pPr>
            <a:endParaRPr lang="en-AU" sz="2800" dirty="0"/>
          </a:p>
          <a:p>
            <a:pPr>
              <a:lnSpc>
                <a:spcPct val="80000"/>
              </a:lnSpc>
              <a:buFont typeface="Arial" pitchFamily="34" charset="0"/>
              <a:buChar char="•"/>
              <a:defRPr/>
            </a:pPr>
            <a:r>
              <a:rPr lang="en-AU" sz="2800" dirty="0"/>
              <a:t>Identify </a:t>
            </a:r>
            <a:r>
              <a:rPr lang="en-AU" sz="2800" b="1" dirty="0"/>
              <a:t>most important intentional outcome</a:t>
            </a:r>
          </a:p>
          <a:p>
            <a:pPr>
              <a:lnSpc>
                <a:spcPct val="80000"/>
              </a:lnSpc>
              <a:buFont typeface="Arial" pitchFamily="34" charset="0"/>
              <a:buChar char="•"/>
              <a:defRPr/>
            </a:pPr>
            <a:endParaRPr lang="en-AU" sz="2800" dirty="0"/>
          </a:p>
          <a:p>
            <a:pPr>
              <a:lnSpc>
                <a:spcPct val="80000"/>
              </a:lnSpc>
              <a:buFont typeface="Arial" pitchFamily="34" charset="0"/>
              <a:buChar char="•"/>
              <a:defRPr/>
            </a:pPr>
            <a:endParaRPr lang="en-AU" sz="2800" dirty="0"/>
          </a:p>
        </p:txBody>
      </p:sp>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611188" y="404813"/>
            <a:ext cx="8137525"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sz="2800"/>
              <a:t>‘The participation of evaluation participants or stakeholders in the evaluation process has enhanced their willingness to receive or act on evaluation findings’  </a:t>
            </a:r>
          </a:p>
          <a:p>
            <a:pPr eaLnBrk="1" hangingPunct="1"/>
            <a:endParaRPr lang="en-AU" sz="2800"/>
          </a:p>
          <a:p>
            <a:pPr eaLnBrk="1" hangingPunct="1"/>
            <a:r>
              <a:rPr lang="en-AU" sz="2800"/>
              <a:t>‘The participation of evaluation participants or stakeholders in the evaluation process has developed their ability to think and act evaluatively’</a:t>
            </a:r>
          </a:p>
          <a:p>
            <a:pPr eaLnBrk="1" hangingPunct="1"/>
            <a:endParaRPr lang="en-AU" sz="2800"/>
          </a:p>
          <a:p>
            <a:pPr eaLnBrk="1" hangingPunct="1"/>
            <a:r>
              <a:rPr lang="en-AU" sz="2800"/>
              <a:t>‘The evaluation process has supported shared understanding within or between evaluation participants or stakeholders’</a:t>
            </a:r>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739775"/>
          </a:xfrm>
          <a:solidFill>
            <a:schemeClr val="tx2">
              <a:lumMod val="40000"/>
              <a:lumOff val="60000"/>
            </a:schemeClr>
          </a:solidFill>
        </p:spPr>
        <p:txBody>
          <a:bodyPr>
            <a:normAutofit/>
          </a:bodyPr>
          <a:lstStyle/>
          <a:p>
            <a:pPr eaLnBrk="1" hangingPunct="1">
              <a:defRPr/>
            </a:pPr>
            <a:r>
              <a:rPr lang="en-NZ" sz="3200" b="1" dirty="0" smtClean="0"/>
              <a:t>Initial reflections on findings</a:t>
            </a:r>
            <a:endParaRPr lang="en-GB" sz="3200" b="1" dirty="0" smtClean="0"/>
          </a:p>
        </p:txBody>
      </p:sp>
      <p:sp>
        <p:nvSpPr>
          <p:cNvPr id="18435"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18436" name="Rectangle 5"/>
          <p:cNvSpPr>
            <a:spLocks noChangeArrowheads="1"/>
          </p:cNvSpPr>
          <p:nvPr/>
        </p:nvSpPr>
        <p:spPr bwMode="auto">
          <a:xfrm>
            <a:off x="684213" y="1125538"/>
            <a:ext cx="8064500" cy="388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buFont typeface="Arial" charset="0"/>
              <a:buChar char="•"/>
            </a:pPr>
            <a:endParaRPr lang="en-AU" sz="2800"/>
          </a:p>
          <a:p>
            <a:pPr>
              <a:lnSpc>
                <a:spcPct val="80000"/>
              </a:lnSpc>
              <a:buFont typeface="Arial" charset="0"/>
              <a:buChar char="•"/>
            </a:pPr>
            <a:r>
              <a:rPr lang="en-AU" sz="2800"/>
              <a:t>Emerging segment (non-</a:t>
            </a:r>
            <a:r>
              <a:rPr lang="en-AU" sz="2800">
                <a:cs typeface="Times New Roman" pitchFamily="18" charset="0"/>
              </a:rPr>
              <a:t>Māori participants</a:t>
            </a:r>
            <a:r>
              <a:rPr lang="en-AU" sz="2800"/>
              <a:t>)</a:t>
            </a:r>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r>
              <a:rPr lang="en-AU" sz="2800"/>
              <a:t>Process use highly intentional, important</a:t>
            </a:r>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r>
              <a:rPr lang="en-AU" sz="2800"/>
              <a:t>Initial reflections on possible explanations </a:t>
            </a:r>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endParaRPr lang="en-AU" sz="2800"/>
          </a:p>
        </p:txBody>
      </p:sp>
    </p:spTree>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739775"/>
          </a:xfrm>
          <a:solidFill>
            <a:schemeClr val="tx2">
              <a:lumMod val="40000"/>
              <a:lumOff val="60000"/>
            </a:schemeClr>
          </a:solidFill>
        </p:spPr>
        <p:txBody>
          <a:bodyPr>
            <a:normAutofit/>
          </a:bodyPr>
          <a:lstStyle/>
          <a:p>
            <a:pPr eaLnBrk="1" hangingPunct="1">
              <a:defRPr/>
            </a:pPr>
            <a:r>
              <a:rPr lang="en-NZ" sz="3200" b="1" dirty="0" smtClean="0"/>
              <a:t>Evaluation – understanding and meaning</a:t>
            </a:r>
            <a:endParaRPr lang="en-GB" sz="3200" b="1" dirty="0" smtClean="0"/>
          </a:p>
        </p:txBody>
      </p:sp>
      <p:sp>
        <p:nvSpPr>
          <p:cNvPr id="19459"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19460" name="Rectangle 5"/>
          <p:cNvSpPr>
            <a:spLocks noChangeArrowheads="1"/>
          </p:cNvSpPr>
          <p:nvPr/>
        </p:nvSpPr>
        <p:spPr bwMode="auto">
          <a:xfrm>
            <a:off x="684213" y="1125538"/>
            <a:ext cx="80645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pPr>
            <a:r>
              <a:rPr lang="en-AU" sz="2800"/>
              <a:t>Evaluation as: </a:t>
            </a:r>
          </a:p>
          <a:p>
            <a:pPr>
              <a:lnSpc>
                <a:spcPct val="80000"/>
              </a:lnSpc>
              <a:buFont typeface="Arial" charset="0"/>
              <a:buChar char="•"/>
            </a:pPr>
            <a:endParaRPr lang="en-AU" sz="2800"/>
          </a:p>
          <a:p>
            <a:pPr>
              <a:lnSpc>
                <a:spcPct val="80000"/>
              </a:lnSpc>
              <a:buFont typeface="Arial" charset="0"/>
              <a:buChar char="•"/>
            </a:pPr>
            <a:r>
              <a:rPr lang="en-AU" sz="2800"/>
              <a:t>expression of social values</a:t>
            </a:r>
          </a:p>
          <a:p>
            <a:pPr>
              <a:lnSpc>
                <a:spcPct val="80000"/>
              </a:lnSpc>
              <a:buFont typeface="Arial" charset="0"/>
              <a:buChar char="•"/>
            </a:pPr>
            <a:endParaRPr lang="en-AU" sz="2800"/>
          </a:p>
          <a:p>
            <a:pPr>
              <a:lnSpc>
                <a:spcPct val="80000"/>
              </a:lnSpc>
              <a:buFont typeface="Arial" charset="0"/>
              <a:buChar char="•"/>
            </a:pPr>
            <a:r>
              <a:rPr lang="en-AU" sz="2800"/>
              <a:t>intervention </a:t>
            </a:r>
          </a:p>
          <a:p>
            <a:pPr>
              <a:lnSpc>
                <a:spcPct val="80000"/>
              </a:lnSpc>
              <a:buFont typeface="Arial" charset="0"/>
              <a:buChar char="•"/>
            </a:pPr>
            <a:endParaRPr lang="en-AU" sz="2800"/>
          </a:p>
          <a:p>
            <a:pPr>
              <a:lnSpc>
                <a:spcPct val="80000"/>
              </a:lnSpc>
              <a:buFont typeface="Arial" charset="0"/>
              <a:buChar char="•"/>
            </a:pPr>
            <a:r>
              <a:rPr lang="en-AU" sz="2800"/>
              <a:t>critical reflection </a:t>
            </a:r>
          </a:p>
          <a:p>
            <a:pPr>
              <a:lnSpc>
                <a:spcPct val="80000"/>
              </a:lnSpc>
              <a:buFont typeface="Arial" charset="0"/>
              <a:buChar char="•"/>
            </a:pPr>
            <a:endParaRPr lang="en-AU" sz="2800"/>
          </a:p>
          <a:p>
            <a:pPr>
              <a:lnSpc>
                <a:spcPct val="80000"/>
              </a:lnSpc>
              <a:buFont typeface="Arial" charset="0"/>
              <a:buChar char="•"/>
            </a:pPr>
            <a:r>
              <a:rPr lang="en-AU" sz="2800"/>
              <a:t>capability development </a:t>
            </a:r>
          </a:p>
          <a:p>
            <a:pPr>
              <a:lnSpc>
                <a:spcPct val="80000"/>
              </a:lnSpc>
              <a:buFont typeface="Arial" charset="0"/>
              <a:buChar char="•"/>
            </a:pPr>
            <a:endParaRPr lang="en-AU" sz="2800"/>
          </a:p>
          <a:p>
            <a:pPr>
              <a:lnSpc>
                <a:spcPct val="80000"/>
              </a:lnSpc>
              <a:buFont typeface="Arial" charset="0"/>
              <a:buChar char="•"/>
            </a:pPr>
            <a:r>
              <a:rPr lang="en-AU" sz="2800"/>
              <a:t>relationship </a:t>
            </a:r>
          </a:p>
          <a:p>
            <a:pPr>
              <a:lnSpc>
                <a:spcPct val="80000"/>
              </a:lnSpc>
              <a:buFont typeface="Arial" charset="0"/>
              <a:buChar char="•"/>
            </a:pPr>
            <a:endParaRPr lang="en-AU" sz="2800"/>
          </a:p>
        </p:txBody>
      </p:sp>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468313" y="1773238"/>
            <a:ext cx="813593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sz="2800" i="1">
                <a:latin typeface="Calibri" pitchFamily="34" charset="0"/>
              </a:rPr>
              <a:t>“…Every conversation I had with each of those providers on a one-on-one basis, it was really getting them to start thinking about [the evaluand] from an evaluation point of view”</a:t>
            </a:r>
          </a:p>
        </p:txBody>
      </p:sp>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0" y="0"/>
            <a:ext cx="8175625" cy="576263"/>
          </a:xfrm>
          <a:solidFill>
            <a:schemeClr val="tx2">
              <a:lumMod val="40000"/>
              <a:lumOff val="60000"/>
            </a:schemeClr>
          </a:solidFill>
        </p:spPr>
        <p:txBody>
          <a:bodyPr>
            <a:noAutofit/>
          </a:bodyPr>
          <a:lstStyle/>
          <a:p>
            <a:pPr eaLnBrk="1" hangingPunct="1">
              <a:defRPr/>
            </a:pPr>
            <a:r>
              <a:rPr lang="en-AU" sz="3200" b="1" dirty="0" smtClean="0"/>
              <a:t>Practice and Role</a:t>
            </a:r>
            <a:endParaRPr lang="en-GB" sz="3200" b="1" i="1" dirty="0" smtClean="0"/>
          </a:p>
        </p:txBody>
      </p:sp>
      <p:sp>
        <p:nvSpPr>
          <p:cNvPr id="25603" name="Rectangle 5"/>
          <p:cNvSpPr>
            <a:spLocks noChangeArrowheads="1"/>
          </p:cNvSpPr>
          <p:nvPr/>
        </p:nvSpPr>
        <p:spPr bwMode="auto">
          <a:xfrm>
            <a:off x="539750" y="692150"/>
            <a:ext cx="80645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endParaRPr lang="en-AU" sz="2800" dirty="0"/>
          </a:p>
          <a:p>
            <a:pPr>
              <a:buFont typeface="Arial" charset="0"/>
              <a:buChar char="•"/>
            </a:pPr>
            <a:r>
              <a:rPr lang="en-AU" sz="2800" dirty="0" smtClean="0"/>
              <a:t>Participatory </a:t>
            </a:r>
            <a:endParaRPr lang="en-AU" sz="2800" dirty="0"/>
          </a:p>
          <a:p>
            <a:pPr>
              <a:buFont typeface="Arial" charset="0"/>
              <a:buChar char="•"/>
            </a:pPr>
            <a:endParaRPr lang="en-AU" sz="2800" dirty="0"/>
          </a:p>
          <a:p>
            <a:pPr>
              <a:buFont typeface="Arial" charset="0"/>
              <a:buChar char="•"/>
            </a:pPr>
            <a:r>
              <a:rPr lang="en-AU" sz="2800" dirty="0"/>
              <a:t>As learning process</a:t>
            </a:r>
          </a:p>
          <a:p>
            <a:pPr>
              <a:buFont typeface="Arial" charset="0"/>
              <a:buChar char="•"/>
            </a:pPr>
            <a:endParaRPr lang="en-AU" sz="2800" dirty="0"/>
          </a:p>
          <a:p>
            <a:pPr>
              <a:buFont typeface="Arial" charset="0"/>
              <a:buChar char="•"/>
            </a:pPr>
            <a:r>
              <a:rPr lang="en-AU" sz="2800" dirty="0"/>
              <a:t>Evaluator as builder of relationship</a:t>
            </a:r>
          </a:p>
          <a:p>
            <a:pPr>
              <a:buFont typeface="Arial" charset="0"/>
              <a:buChar char="•"/>
            </a:pPr>
            <a:endParaRPr lang="en-AU" sz="2800" dirty="0"/>
          </a:p>
          <a:p>
            <a:pPr>
              <a:buFont typeface="Arial" charset="0"/>
              <a:buChar char="•"/>
            </a:pPr>
            <a:r>
              <a:rPr lang="en-AU" sz="2800" dirty="0"/>
              <a:t>Evaluator as facilitator and enabler</a:t>
            </a:r>
          </a:p>
        </p:txBody>
      </p:sp>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684213" y="1557338"/>
            <a:ext cx="7920037"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sz="3200" i="1">
                <a:latin typeface="Calibri" pitchFamily="34" charset="0"/>
              </a:rPr>
              <a:t>“…I don't do the ones where you just expect people to just go in and collect data and come back and do a bloody good job in presenting your findings. That's not what you are getting me to do”.</a:t>
            </a:r>
          </a:p>
        </p:txBody>
      </p:sp>
    </p:spTree>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611188" y="2060575"/>
            <a:ext cx="820896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sz="2800" i="1">
                <a:latin typeface="Calibri" pitchFamily="34" charset="0"/>
              </a:rPr>
              <a:t>“...they are just like “Wow. I can't believe that you've told me all about my programme” and I'm like “No, you've told me and I have just structured it for you.” </a:t>
            </a:r>
            <a:endParaRPr lang="en-AU" sz="2800">
              <a:latin typeface="Calibri" pitchFamily="34" charset="0"/>
            </a:endParaRPr>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490537"/>
          </a:xfrm>
          <a:solidFill>
            <a:schemeClr val="tx2">
              <a:lumMod val="40000"/>
              <a:lumOff val="60000"/>
            </a:schemeClr>
          </a:solidFill>
        </p:spPr>
        <p:txBody>
          <a:bodyPr>
            <a:noAutofit/>
          </a:bodyPr>
          <a:lstStyle/>
          <a:p>
            <a:pPr eaLnBrk="1" hangingPunct="1">
              <a:defRPr/>
            </a:pPr>
            <a:r>
              <a:rPr lang="en-AU" sz="3200" b="1" dirty="0" smtClean="0"/>
              <a:t>Overview</a:t>
            </a:r>
          </a:p>
        </p:txBody>
      </p:sp>
      <p:sp>
        <p:nvSpPr>
          <p:cNvPr id="4099" name="Content Placeholder 2"/>
          <p:cNvSpPr>
            <a:spLocks noGrp="1"/>
          </p:cNvSpPr>
          <p:nvPr>
            <p:ph idx="4294967295"/>
          </p:nvPr>
        </p:nvSpPr>
        <p:spPr>
          <a:xfrm>
            <a:off x="457200" y="908050"/>
            <a:ext cx="8229600" cy="5218113"/>
          </a:xfrm>
        </p:spPr>
        <p:txBody>
          <a:bodyPr/>
          <a:lstStyle/>
          <a:p>
            <a:pPr eaLnBrk="1" hangingPunct="1">
              <a:lnSpc>
                <a:spcPct val="80000"/>
              </a:lnSpc>
            </a:pPr>
            <a:endParaRPr lang="en-AU" sz="2400" smtClean="0"/>
          </a:p>
          <a:p>
            <a:pPr eaLnBrk="1" hangingPunct="1">
              <a:lnSpc>
                <a:spcPct val="80000"/>
              </a:lnSpc>
            </a:pPr>
            <a:r>
              <a:rPr lang="en-AU" sz="2800" smtClean="0"/>
              <a:t>Background to process use </a:t>
            </a:r>
          </a:p>
          <a:p>
            <a:pPr eaLnBrk="1" hangingPunct="1">
              <a:lnSpc>
                <a:spcPct val="80000"/>
              </a:lnSpc>
              <a:buFontTx/>
              <a:buNone/>
            </a:pPr>
            <a:endParaRPr lang="en-AU" sz="2800" smtClean="0"/>
          </a:p>
          <a:p>
            <a:pPr eaLnBrk="1" hangingPunct="1">
              <a:lnSpc>
                <a:spcPct val="80000"/>
              </a:lnSpc>
              <a:buFontTx/>
              <a:buNone/>
            </a:pPr>
            <a:endParaRPr lang="en-AU" sz="2800" smtClean="0"/>
          </a:p>
          <a:p>
            <a:pPr eaLnBrk="1" hangingPunct="1">
              <a:lnSpc>
                <a:spcPct val="80000"/>
              </a:lnSpc>
            </a:pPr>
            <a:r>
              <a:rPr lang="en-AU" sz="2800" smtClean="0"/>
              <a:t>Introduction to the research project</a:t>
            </a:r>
          </a:p>
          <a:p>
            <a:pPr eaLnBrk="1" hangingPunct="1">
              <a:lnSpc>
                <a:spcPct val="80000"/>
              </a:lnSpc>
              <a:buFontTx/>
              <a:buNone/>
            </a:pPr>
            <a:endParaRPr lang="en-AU" sz="2800" smtClean="0"/>
          </a:p>
          <a:p>
            <a:pPr eaLnBrk="1" hangingPunct="1">
              <a:lnSpc>
                <a:spcPct val="80000"/>
              </a:lnSpc>
              <a:buFontTx/>
              <a:buNone/>
            </a:pPr>
            <a:endParaRPr lang="en-AU" sz="2800" smtClean="0"/>
          </a:p>
          <a:p>
            <a:pPr eaLnBrk="1" hangingPunct="1">
              <a:lnSpc>
                <a:spcPct val="80000"/>
              </a:lnSpc>
            </a:pPr>
            <a:r>
              <a:rPr lang="en-AU" sz="2800" smtClean="0"/>
              <a:t>Reasons/explanations for process use intention</a:t>
            </a:r>
          </a:p>
          <a:p>
            <a:pPr eaLnBrk="1" hangingPunct="1">
              <a:lnSpc>
                <a:spcPct val="80000"/>
              </a:lnSpc>
            </a:pPr>
            <a:endParaRPr lang="en-AU" sz="2800" smtClean="0"/>
          </a:p>
          <a:p>
            <a:pPr eaLnBrk="1" hangingPunct="1">
              <a:lnSpc>
                <a:spcPct val="80000"/>
              </a:lnSpc>
            </a:pPr>
            <a:endParaRPr lang="en-AU" sz="2800" smtClean="0"/>
          </a:p>
          <a:p>
            <a:pPr eaLnBrk="1" hangingPunct="1">
              <a:lnSpc>
                <a:spcPct val="80000"/>
              </a:lnSpc>
            </a:pPr>
            <a:r>
              <a:rPr lang="en-AU" sz="2800" smtClean="0"/>
              <a:t>Reflections on findings</a:t>
            </a:r>
          </a:p>
          <a:p>
            <a:pPr eaLnBrk="1" hangingPunct="1">
              <a:lnSpc>
                <a:spcPct val="80000"/>
              </a:lnSpc>
            </a:pPr>
            <a:endParaRPr lang="en-AU" sz="2400" smtClean="0"/>
          </a:p>
          <a:p>
            <a:pPr eaLnBrk="1" hangingPunct="1">
              <a:lnSpc>
                <a:spcPct val="80000"/>
              </a:lnSpc>
              <a:buFontTx/>
              <a:buNone/>
            </a:pPr>
            <a:endParaRPr lang="en-AU" sz="2400" smtClean="0"/>
          </a:p>
          <a:p>
            <a:pPr eaLnBrk="1" hangingPunct="1">
              <a:lnSpc>
                <a:spcPct val="80000"/>
              </a:lnSpc>
              <a:buFontTx/>
              <a:buNone/>
            </a:pPr>
            <a:r>
              <a:rPr lang="en-AU" sz="2400" smtClean="0"/>
              <a:t>	</a:t>
            </a:r>
          </a:p>
          <a:p>
            <a:pPr eaLnBrk="1" hangingPunct="1">
              <a:lnSpc>
                <a:spcPct val="80000"/>
              </a:lnSpc>
              <a:buFontTx/>
              <a:buNone/>
            </a:pPr>
            <a:r>
              <a:rPr lang="en-AU" sz="2600" smtClean="0"/>
              <a:t>	 </a:t>
            </a:r>
          </a:p>
        </p:txBody>
      </p:sp>
    </p:spTree>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0" y="-26988"/>
            <a:ext cx="8175625" cy="576263"/>
          </a:xfrm>
          <a:solidFill>
            <a:schemeClr val="tx2">
              <a:lumMod val="40000"/>
              <a:lumOff val="60000"/>
            </a:schemeClr>
          </a:solidFill>
        </p:spPr>
        <p:txBody>
          <a:bodyPr>
            <a:noAutofit/>
          </a:bodyPr>
          <a:lstStyle/>
          <a:p>
            <a:pPr eaLnBrk="1" hangingPunct="1">
              <a:defRPr/>
            </a:pPr>
            <a:r>
              <a:rPr lang="en-GB" sz="3200" b="1" dirty="0" smtClean="0"/>
              <a:t>Reflections on findings</a:t>
            </a:r>
          </a:p>
        </p:txBody>
      </p:sp>
      <p:sp>
        <p:nvSpPr>
          <p:cNvPr id="30723"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57348" name="Rectangle 5"/>
          <p:cNvSpPr>
            <a:spLocks noChangeArrowheads="1"/>
          </p:cNvSpPr>
          <p:nvPr/>
        </p:nvSpPr>
        <p:spPr bwMode="auto">
          <a:xfrm>
            <a:off x="684213" y="692150"/>
            <a:ext cx="8064500" cy="5570538"/>
          </a:xfrm>
          <a:prstGeom prst="rect">
            <a:avLst/>
          </a:prstGeom>
          <a:noFill/>
          <a:ln w="9525">
            <a:noFill/>
            <a:miter lim="800000"/>
            <a:headEnd/>
            <a:tailEnd/>
          </a:ln>
        </p:spPr>
        <p:txBody>
          <a:bodyPr>
            <a:spAutoFit/>
          </a:bodyPr>
          <a:lstStyle/>
          <a:p>
            <a:pPr>
              <a:defRPr/>
            </a:pPr>
            <a:r>
              <a:rPr lang="en-AU" sz="2400" dirty="0"/>
              <a:t>Intent may be </a:t>
            </a:r>
            <a:r>
              <a:rPr lang="en-AU" sz="2400" dirty="0">
                <a:solidFill>
                  <a:srgbClr val="FF0000"/>
                </a:solidFill>
              </a:rPr>
              <a:t>explained/understandable</a:t>
            </a:r>
            <a:r>
              <a:rPr lang="en-AU" sz="2400" dirty="0"/>
              <a:t> when evaluation: </a:t>
            </a:r>
          </a:p>
          <a:p>
            <a:pPr>
              <a:defRPr/>
            </a:pPr>
            <a:endParaRPr lang="en-AU" sz="2000" i="1" dirty="0"/>
          </a:p>
          <a:p>
            <a:pPr>
              <a:defRPr/>
            </a:pPr>
            <a:r>
              <a:rPr lang="en-AU" sz="2400" dirty="0"/>
              <a:t>…driven by concern for utilisation/usefulness</a:t>
            </a:r>
          </a:p>
          <a:p>
            <a:pPr>
              <a:defRPr/>
            </a:pPr>
            <a:r>
              <a:rPr lang="en-AU" sz="2400" dirty="0"/>
              <a:t> </a:t>
            </a:r>
          </a:p>
          <a:p>
            <a:pPr>
              <a:defRPr/>
            </a:pPr>
            <a:r>
              <a:rPr lang="en-AU" sz="2400" dirty="0"/>
              <a:t>…considered means to achieve social justice/betterment</a:t>
            </a:r>
          </a:p>
          <a:p>
            <a:pPr>
              <a:defRPr/>
            </a:pPr>
            <a:endParaRPr lang="en-AU" sz="2400" dirty="0"/>
          </a:p>
          <a:p>
            <a:pPr>
              <a:defRPr/>
            </a:pPr>
            <a:r>
              <a:rPr lang="en-AU" sz="2400" dirty="0"/>
              <a:t>…intentionally practiced as: </a:t>
            </a:r>
          </a:p>
          <a:p>
            <a:pPr marL="712788">
              <a:defRPr/>
            </a:pPr>
            <a:r>
              <a:rPr lang="en-AU" sz="2400" dirty="0"/>
              <a:t>-itself an intervention </a:t>
            </a:r>
          </a:p>
          <a:p>
            <a:pPr marL="712788">
              <a:defRPr/>
            </a:pPr>
            <a:r>
              <a:rPr lang="en-AU" sz="2400" dirty="0"/>
              <a:t>-critical reflection</a:t>
            </a:r>
          </a:p>
          <a:p>
            <a:pPr marL="712788">
              <a:defRPr/>
            </a:pPr>
            <a:r>
              <a:rPr lang="en-AU" sz="2400" dirty="0"/>
              <a:t>-enabler, capability development</a:t>
            </a:r>
          </a:p>
          <a:p>
            <a:pPr marL="712788">
              <a:defRPr/>
            </a:pPr>
            <a:r>
              <a:rPr lang="en-AU" sz="2400" dirty="0"/>
              <a:t>-constructivist/experiential learning </a:t>
            </a:r>
          </a:p>
          <a:p>
            <a:pPr>
              <a:defRPr/>
            </a:pPr>
            <a:endParaRPr lang="en-AU" sz="2400" dirty="0"/>
          </a:p>
          <a:p>
            <a:pPr>
              <a:defRPr/>
            </a:pPr>
            <a:r>
              <a:rPr lang="en-AU" sz="2400" dirty="0"/>
              <a:t>…follows relationship values/principles</a:t>
            </a:r>
          </a:p>
          <a:p>
            <a:pPr>
              <a:defRPr/>
            </a:pPr>
            <a:r>
              <a:rPr lang="en-AU" sz="2400" dirty="0"/>
              <a:t> </a:t>
            </a:r>
          </a:p>
          <a:p>
            <a:pPr>
              <a:defRPr/>
            </a:pPr>
            <a:r>
              <a:rPr lang="en-AU" sz="2400" dirty="0"/>
              <a:t>…engaged in developmental concerns</a:t>
            </a:r>
            <a:endParaRPr lang="en-AU" sz="2800" dirty="0"/>
          </a:p>
        </p:txBody>
      </p:sp>
    </p:spTree>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0" y="-26988"/>
            <a:ext cx="8175625" cy="576263"/>
          </a:xfrm>
          <a:solidFill>
            <a:schemeClr val="tx2">
              <a:lumMod val="40000"/>
              <a:lumOff val="60000"/>
            </a:schemeClr>
          </a:solidFill>
        </p:spPr>
        <p:txBody>
          <a:bodyPr>
            <a:noAutofit/>
          </a:bodyPr>
          <a:lstStyle/>
          <a:p>
            <a:pPr eaLnBrk="1" hangingPunct="1">
              <a:defRPr/>
            </a:pPr>
            <a:r>
              <a:rPr lang="en-AU" sz="3200" b="1" dirty="0" smtClean="0"/>
              <a:t>Emerging Questions</a:t>
            </a:r>
            <a:endParaRPr lang="en-GB" sz="3200" b="1" i="1" dirty="0" smtClean="0"/>
          </a:p>
        </p:txBody>
      </p:sp>
      <p:sp>
        <p:nvSpPr>
          <p:cNvPr id="32771"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32772" name="Rectangle 5"/>
          <p:cNvSpPr>
            <a:spLocks noChangeArrowheads="1"/>
          </p:cNvSpPr>
          <p:nvPr/>
        </p:nvSpPr>
        <p:spPr bwMode="auto">
          <a:xfrm>
            <a:off x="684213" y="692150"/>
            <a:ext cx="80645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AU" sz="2400" b="1"/>
              <a:t>Q1</a:t>
            </a:r>
            <a:r>
              <a:rPr lang="en-AU" sz="2400"/>
              <a:t>: </a:t>
            </a:r>
            <a:r>
              <a:rPr lang="en-AU" sz="2400" b="1"/>
              <a:t>If intention links to values/beliefs/meanings etc…</a:t>
            </a:r>
          </a:p>
          <a:p>
            <a:endParaRPr lang="en-AU" sz="2400" i="1"/>
          </a:p>
          <a:p>
            <a:r>
              <a:rPr lang="en-AU" sz="2400" i="1"/>
              <a:t>…Can this be trained? </a:t>
            </a:r>
          </a:p>
          <a:p>
            <a:r>
              <a:rPr lang="en-AU" sz="2400" i="1"/>
              <a:t>…Who determines these are the right values/beliefs? </a:t>
            </a:r>
          </a:p>
          <a:p>
            <a:endParaRPr lang="en-AU" sz="2400" b="1"/>
          </a:p>
          <a:p>
            <a:r>
              <a:rPr lang="en-AU" sz="2400" b="1"/>
              <a:t>Q2</a:t>
            </a:r>
            <a:r>
              <a:rPr lang="en-AU" sz="2400"/>
              <a:t>: </a:t>
            </a:r>
            <a:r>
              <a:rPr lang="en-AU" sz="2400" b="1"/>
              <a:t>Stakeholder willingness to engage is also key</a:t>
            </a:r>
          </a:p>
          <a:p>
            <a:endParaRPr lang="en-AU" sz="2400"/>
          </a:p>
          <a:p>
            <a:r>
              <a:rPr lang="en-AU" sz="2400" i="1"/>
              <a:t>…Willingness to engage as negotiated, collaborative, evolving, dialogical, reflexive process?</a:t>
            </a:r>
          </a:p>
          <a:p>
            <a:endParaRPr lang="en-AU" sz="2400" b="1"/>
          </a:p>
          <a:p>
            <a:r>
              <a:rPr lang="en-AU" sz="2400" b="1"/>
              <a:t>Q3: Intention requires focus on learning/development opportunities</a:t>
            </a:r>
          </a:p>
          <a:p>
            <a:endParaRPr lang="en-AU" sz="2400" b="1"/>
          </a:p>
          <a:p>
            <a:r>
              <a:rPr lang="en-AU" sz="2400" i="1"/>
              <a:t>…Does this create conflicts for evaluation/evaluators?</a:t>
            </a:r>
            <a:endParaRPr lang="en-AU" sz="2800"/>
          </a:p>
        </p:txBody>
      </p:sp>
    </p:spTree>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0" y="-26988"/>
            <a:ext cx="8175625" cy="576263"/>
          </a:xfrm>
          <a:solidFill>
            <a:schemeClr val="tx2">
              <a:lumMod val="40000"/>
              <a:lumOff val="60000"/>
            </a:schemeClr>
          </a:solidFill>
        </p:spPr>
        <p:txBody>
          <a:bodyPr>
            <a:noAutofit/>
          </a:bodyPr>
          <a:lstStyle/>
          <a:p>
            <a:pPr eaLnBrk="1" hangingPunct="1">
              <a:defRPr/>
            </a:pPr>
            <a:r>
              <a:rPr lang="en-GB" sz="3200" b="1" dirty="0" smtClean="0"/>
              <a:t>Final reflections</a:t>
            </a:r>
          </a:p>
        </p:txBody>
      </p:sp>
      <p:sp>
        <p:nvSpPr>
          <p:cNvPr id="33795"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33796" name="Rectangle 5"/>
          <p:cNvSpPr>
            <a:spLocks noChangeArrowheads="1"/>
          </p:cNvSpPr>
          <p:nvPr/>
        </p:nvSpPr>
        <p:spPr bwMode="auto">
          <a:xfrm>
            <a:off x="684213" y="692150"/>
            <a:ext cx="8064500" cy="621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sz="2800" i="1"/>
          </a:p>
          <a:p>
            <a:endParaRPr lang="en-AU" sz="2800"/>
          </a:p>
          <a:p>
            <a:endParaRPr lang="en-AU" sz="2800" b="1" i="1"/>
          </a:p>
          <a:p>
            <a:endParaRPr lang="en-AU" sz="2800" b="1" i="1"/>
          </a:p>
          <a:p>
            <a:endParaRPr lang="en-AU" sz="2800"/>
          </a:p>
          <a:p>
            <a:r>
              <a:rPr lang="en-AU" sz="2800" b="1"/>
              <a:t> </a:t>
            </a:r>
            <a:endParaRPr lang="en-AU" sz="2800"/>
          </a:p>
          <a:p>
            <a:endParaRPr lang="en-AU" sz="2800" i="1"/>
          </a:p>
          <a:p>
            <a:pPr algn="ctr"/>
            <a:endParaRPr lang="en-AU" sz="2800" b="1" i="1"/>
          </a:p>
          <a:p>
            <a:endParaRPr lang="en-AU" sz="2800"/>
          </a:p>
          <a:p>
            <a:pPr>
              <a:lnSpc>
                <a:spcPct val="80000"/>
              </a:lnSpc>
              <a:buFont typeface="Arial" charset="0"/>
              <a:buChar char="•"/>
            </a:pPr>
            <a:endParaRPr lang="en-AU" sz="2800"/>
          </a:p>
          <a:p>
            <a:endParaRPr lang="en-AU" sz="2800"/>
          </a:p>
          <a:p>
            <a:pPr>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endParaRPr lang="en-AU" sz="2800"/>
          </a:p>
        </p:txBody>
      </p:sp>
      <p:sp>
        <p:nvSpPr>
          <p:cNvPr id="33797" name="Rectangle 4"/>
          <p:cNvSpPr>
            <a:spLocks noChangeArrowheads="1"/>
          </p:cNvSpPr>
          <p:nvPr/>
        </p:nvSpPr>
        <p:spPr bwMode="auto">
          <a:xfrm>
            <a:off x="539750" y="620713"/>
            <a:ext cx="7704138"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charset="0"/>
              <a:buChar char="•"/>
            </a:pPr>
            <a:endParaRPr lang="en-AU" sz="2400"/>
          </a:p>
          <a:p>
            <a:pPr>
              <a:buFont typeface="Arial" charset="0"/>
              <a:buChar char="•"/>
            </a:pPr>
            <a:r>
              <a:rPr lang="en-AU" sz="2400"/>
              <a:t>Process use integral to practice </a:t>
            </a:r>
          </a:p>
          <a:p>
            <a:pPr>
              <a:buFont typeface="Arial" charset="0"/>
              <a:buChar char="•"/>
            </a:pPr>
            <a:endParaRPr lang="en-AU" sz="2400"/>
          </a:p>
          <a:p>
            <a:pPr>
              <a:buFont typeface="Arial" charset="0"/>
              <a:buChar char="•"/>
            </a:pPr>
            <a:endParaRPr lang="en-AU" sz="2400"/>
          </a:p>
          <a:p>
            <a:pPr>
              <a:buFont typeface="Arial" charset="0"/>
              <a:buChar char="•"/>
            </a:pPr>
            <a:r>
              <a:rPr lang="en-AU" sz="2400"/>
              <a:t>Not an add-on or unintentional side effect</a:t>
            </a:r>
          </a:p>
          <a:p>
            <a:pPr>
              <a:buFont typeface="Arial" charset="0"/>
              <a:buChar char="•"/>
            </a:pPr>
            <a:endParaRPr lang="en-AU" sz="2400"/>
          </a:p>
          <a:p>
            <a:pPr>
              <a:buFont typeface="Arial" charset="0"/>
              <a:buChar char="•"/>
            </a:pPr>
            <a:endParaRPr lang="en-AU" sz="2400"/>
          </a:p>
          <a:p>
            <a:pPr>
              <a:buFont typeface="Arial" charset="0"/>
              <a:buChar char="•"/>
            </a:pPr>
            <a:r>
              <a:rPr lang="en-AU" sz="2400"/>
              <a:t>An inevitable outcome from ‘good’ evaluation</a:t>
            </a:r>
          </a:p>
          <a:p>
            <a:pPr>
              <a:buFont typeface="Arial" charset="0"/>
              <a:buChar char="•"/>
            </a:pPr>
            <a:endParaRPr lang="en-AU" sz="2400"/>
          </a:p>
          <a:p>
            <a:pPr>
              <a:buFont typeface="Arial" charset="0"/>
              <a:buChar char="•"/>
            </a:pPr>
            <a:endParaRPr lang="en-AU"/>
          </a:p>
        </p:txBody>
      </p:sp>
    </p:spTree>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34819" name="Rectangle 5"/>
          <p:cNvSpPr>
            <a:spLocks noChangeArrowheads="1"/>
          </p:cNvSpPr>
          <p:nvPr/>
        </p:nvSpPr>
        <p:spPr bwMode="auto">
          <a:xfrm>
            <a:off x="684213" y="692150"/>
            <a:ext cx="8064500" cy="621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sz="2800" i="1"/>
          </a:p>
          <a:p>
            <a:endParaRPr lang="en-AU" sz="2800"/>
          </a:p>
          <a:p>
            <a:endParaRPr lang="en-AU" sz="2800" b="1" i="1"/>
          </a:p>
          <a:p>
            <a:endParaRPr lang="en-AU" sz="2800" b="1" i="1"/>
          </a:p>
          <a:p>
            <a:endParaRPr lang="en-AU" sz="2800"/>
          </a:p>
          <a:p>
            <a:r>
              <a:rPr lang="en-AU" sz="2800" b="1"/>
              <a:t> </a:t>
            </a:r>
            <a:endParaRPr lang="en-AU" sz="2800"/>
          </a:p>
          <a:p>
            <a:endParaRPr lang="en-AU" sz="2800" i="1"/>
          </a:p>
          <a:p>
            <a:pPr algn="ctr"/>
            <a:endParaRPr lang="en-AU" sz="2800" b="1" i="1"/>
          </a:p>
          <a:p>
            <a:endParaRPr lang="en-AU" sz="2800"/>
          </a:p>
          <a:p>
            <a:pPr>
              <a:lnSpc>
                <a:spcPct val="80000"/>
              </a:lnSpc>
              <a:buFont typeface="Arial" charset="0"/>
              <a:buChar char="•"/>
            </a:pPr>
            <a:endParaRPr lang="en-AU" sz="2800"/>
          </a:p>
          <a:p>
            <a:endParaRPr lang="en-AU" sz="2800"/>
          </a:p>
          <a:p>
            <a:pPr>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endParaRPr lang="en-AU" sz="2800"/>
          </a:p>
        </p:txBody>
      </p:sp>
      <p:sp>
        <p:nvSpPr>
          <p:cNvPr id="34820" name="Rectangle 4"/>
          <p:cNvSpPr>
            <a:spLocks noChangeArrowheads="1"/>
          </p:cNvSpPr>
          <p:nvPr/>
        </p:nvSpPr>
        <p:spPr bwMode="auto">
          <a:xfrm>
            <a:off x="539750" y="620713"/>
            <a:ext cx="7704138" cy="498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sz="2400" i="1">
              <a:latin typeface="Calibri" pitchFamily="34" charset="0"/>
            </a:endParaRPr>
          </a:p>
          <a:p>
            <a:endParaRPr lang="en-AU" sz="2800" i="1">
              <a:latin typeface="Calibri" pitchFamily="34" charset="0"/>
            </a:endParaRPr>
          </a:p>
          <a:p>
            <a:r>
              <a:rPr lang="en-AU" sz="2800" i="1">
                <a:latin typeface="Calibri" pitchFamily="34" charset="0"/>
              </a:rPr>
              <a:t>“…along the way, all these other [process use] things will happen as well”</a:t>
            </a:r>
          </a:p>
          <a:p>
            <a:endParaRPr lang="en-AU" sz="2800" i="1">
              <a:latin typeface="Calibri" pitchFamily="34" charset="0"/>
            </a:endParaRPr>
          </a:p>
          <a:p>
            <a:r>
              <a:rPr lang="en-AU" sz="2800" i="1">
                <a:latin typeface="Calibri" pitchFamily="34" charset="0"/>
              </a:rPr>
              <a:t>“...if you have got [process use] happening, then you've scoped the work up properly, you've done a contract that works, you've made sure that you have checked out what they really need in the evaluation before you start…” </a:t>
            </a:r>
          </a:p>
          <a:p>
            <a:pPr>
              <a:buFont typeface="Arial" charset="0"/>
              <a:buChar char="•"/>
            </a:pPr>
            <a:endParaRPr lang="en-AU" sz="2400"/>
          </a:p>
          <a:p>
            <a:pPr>
              <a:buFont typeface="Arial" charset="0"/>
              <a:buChar char="•"/>
            </a:pPr>
            <a:endParaRPr lang="en-AU"/>
          </a:p>
        </p:txBody>
      </p:sp>
    </p:spTree>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503237"/>
          </a:xfrm>
          <a:solidFill>
            <a:schemeClr val="tx2">
              <a:lumMod val="40000"/>
              <a:lumOff val="60000"/>
            </a:schemeClr>
          </a:solidFill>
        </p:spPr>
        <p:txBody>
          <a:bodyPr>
            <a:noAutofit/>
          </a:bodyPr>
          <a:lstStyle/>
          <a:p>
            <a:pPr eaLnBrk="1" hangingPunct="1">
              <a:defRPr/>
            </a:pPr>
            <a:r>
              <a:rPr lang="en-NZ" sz="3200" b="1" dirty="0" smtClean="0"/>
              <a:t>References</a:t>
            </a:r>
            <a:endParaRPr lang="en-GB" sz="3200" b="1" dirty="0" smtClean="0"/>
          </a:p>
        </p:txBody>
      </p:sp>
      <p:sp>
        <p:nvSpPr>
          <p:cNvPr id="35843"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35844" name="Rectangle 5"/>
          <p:cNvSpPr>
            <a:spLocks noChangeArrowheads="1"/>
          </p:cNvSpPr>
          <p:nvPr/>
        </p:nvSpPr>
        <p:spPr bwMode="auto">
          <a:xfrm>
            <a:off x="684213" y="836613"/>
            <a:ext cx="8064500" cy="678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AU" sz="1600"/>
              <a:t>Hughes J., &amp; Sharrock, W. (1990) (3rd Edition). The Philosophy of Social Research. Addison Wesley Longman Limited; New York. </a:t>
            </a:r>
          </a:p>
          <a:p>
            <a:endParaRPr lang="en-AU" sz="1600"/>
          </a:p>
          <a:p>
            <a:r>
              <a:rPr lang="en-AU" sz="1600"/>
              <a:t>Patton, M. Q. (2007). Process Use as a Usefulism. In C. J (Ed.), Process Use in Theory, Research and Practice (Vol. 116, pp. 99-112). San Francisco: Jossey Bass.</a:t>
            </a:r>
          </a:p>
          <a:p>
            <a:endParaRPr lang="en-AU" sz="1600"/>
          </a:p>
          <a:p>
            <a:r>
              <a:rPr lang="en-US" sz="1600"/>
              <a:t>Patton , M. Q. (1997). Utilisation-Focused Evaluation: The new century text. Thousand Oaks, CA: Sage. </a:t>
            </a:r>
            <a:endParaRPr lang="en-AU" sz="1600"/>
          </a:p>
          <a:p>
            <a:endParaRPr lang="en-AU" sz="1600"/>
          </a:p>
          <a:p>
            <a:r>
              <a:rPr lang="en-AU" sz="1600"/>
              <a:t>Preskill, H., Zuckerman, B., &amp; Matthews, B. (2003). An Exploratory Study of  Process Use: Findings and Implications for Future Research. American Journal of Evaluation, 24, 423-442.</a:t>
            </a:r>
          </a:p>
          <a:p>
            <a:endParaRPr lang="en-AU" sz="1600"/>
          </a:p>
          <a:p>
            <a:r>
              <a:rPr lang="en-AU" sz="1600"/>
              <a:t>Soos, J. (2006). Talking our Way to Meaningful Explanations. A Practice-Centered View of Interviewing for Interpretive Research. In D. Yanow &amp; P. Schwartz-Shea (eds), Interpretation and Method. Empirical Research Methods and the Interpretive Turn. (p. 127-149), M. E. Sharpe, Inc, New York. </a:t>
            </a:r>
          </a:p>
          <a:p>
            <a:endParaRPr lang="en-AU" sz="1600"/>
          </a:p>
          <a:p>
            <a:r>
              <a:rPr lang="en-AU" sz="1600"/>
              <a:t>Taut, S. M. (2005). Evaluation use for learning in an international development cooperation organisation: An empirical study of process use and capacity building in self-evaluation. Dissertation Abstracts International, 66 (07), 2533A. (UMI No. 3181761) </a:t>
            </a:r>
          </a:p>
          <a:p>
            <a:r>
              <a:rPr lang="en-AU" sz="2800"/>
              <a:t>   </a:t>
            </a:r>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endParaRPr lang="en-AU" sz="2800"/>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95288" y="260350"/>
            <a:ext cx="8229600" cy="490538"/>
          </a:xfrm>
          <a:solidFill>
            <a:schemeClr val="tx2">
              <a:lumMod val="40000"/>
              <a:lumOff val="60000"/>
            </a:schemeClr>
          </a:solidFill>
        </p:spPr>
        <p:txBody>
          <a:bodyPr>
            <a:noAutofit/>
          </a:bodyPr>
          <a:lstStyle/>
          <a:p>
            <a:pPr eaLnBrk="1" hangingPunct="1">
              <a:defRPr/>
            </a:pPr>
            <a:r>
              <a:rPr lang="en-AU" sz="3200" b="1" dirty="0" smtClean="0"/>
              <a:t>Process Use</a:t>
            </a:r>
          </a:p>
        </p:txBody>
      </p:sp>
      <p:sp>
        <p:nvSpPr>
          <p:cNvPr id="4099" name="Content Placeholder 2"/>
          <p:cNvSpPr>
            <a:spLocks noGrp="1"/>
          </p:cNvSpPr>
          <p:nvPr>
            <p:ph idx="4294967295"/>
          </p:nvPr>
        </p:nvSpPr>
        <p:spPr>
          <a:xfrm>
            <a:off x="457200" y="908050"/>
            <a:ext cx="8229600" cy="5218113"/>
          </a:xfrm>
        </p:spPr>
        <p:txBody>
          <a:bodyPr/>
          <a:lstStyle/>
          <a:p>
            <a:pPr marL="0" indent="0" eaLnBrk="1" hangingPunct="1">
              <a:lnSpc>
                <a:spcPct val="80000"/>
              </a:lnSpc>
              <a:buFontTx/>
              <a:buNone/>
              <a:defRPr/>
            </a:pPr>
            <a:r>
              <a:rPr lang="en-AU" sz="2800" dirty="0" smtClean="0">
                <a:solidFill>
                  <a:srgbClr val="FF0000"/>
                </a:solidFill>
              </a:rPr>
              <a:t>Learning and development that:</a:t>
            </a:r>
          </a:p>
          <a:p>
            <a:pPr marL="0" indent="0" eaLnBrk="1" hangingPunct="1">
              <a:lnSpc>
                <a:spcPct val="80000"/>
              </a:lnSpc>
              <a:buFontTx/>
              <a:buNone/>
              <a:defRPr/>
            </a:pPr>
            <a:endParaRPr lang="en-AU" sz="2800" dirty="0"/>
          </a:p>
          <a:p>
            <a:pPr eaLnBrk="1" hangingPunct="1">
              <a:lnSpc>
                <a:spcPct val="80000"/>
              </a:lnSpc>
              <a:defRPr/>
            </a:pPr>
            <a:r>
              <a:rPr lang="en-AU" sz="2800" dirty="0" smtClean="0"/>
              <a:t>occurs through participating in evaluation processes</a:t>
            </a:r>
          </a:p>
          <a:p>
            <a:pPr eaLnBrk="1" hangingPunct="1">
              <a:lnSpc>
                <a:spcPct val="80000"/>
              </a:lnSpc>
              <a:defRPr/>
            </a:pPr>
            <a:endParaRPr lang="en-AU" sz="2800" dirty="0"/>
          </a:p>
          <a:p>
            <a:pPr eaLnBrk="1" hangingPunct="1">
              <a:lnSpc>
                <a:spcPct val="80000"/>
              </a:lnSpc>
              <a:defRPr/>
            </a:pPr>
            <a:r>
              <a:rPr lang="en-AU" sz="2800" dirty="0" smtClean="0"/>
              <a:t>is distinct from/independent of evaluation findings</a:t>
            </a:r>
          </a:p>
          <a:p>
            <a:pPr eaLnBrk="1" hangingPunct="1">
              <a:lnSpc>
                <a:spcPct val="80000"/>
              </a:lnSpc>
              <a:defRPr/>
            </a:pPr>
            <a:endParaRPr lang="en-AU" sz="2800" dirty="0"/>
          </a:p>
          <a:p>
            <a:pPr eaLnBrk="1" hangingPunct="1">
              <a:lnSpc>
                <a:spcPct val="80000"/>
              </a:lnSpc>
              <a:defRPr/>
            </a:pPr>
            <a:r>
              <a:rPr lang="en-AU" sz="2800" dirty="0" smtClean="0"/>
              <a:t>is constructed/derived</a:t>
            </a:r>
          </a:p>
          <a:p>
            <a:pPr eaLnBrk="1" hangingPunct="1">
              <a:lnSpc>
                <a:spcPct val="80000"/>
              </a:lnSpc>
              <a:defRPr/>
            </a:pPr>
            <a:endParaRPr lang="en-AU" sz="2800" dirty="0"/>
          </a:p>
          <a:p>
            <a:pPr eaLnBrk="1" hangingPunct="1">
              <a:lnSpc>
                <a:spcPct val="80000"/>
              </a:lnSpc>
              <a:defRPr/>
            </a:pPr>
            <a:r>
              <a:rPr lang="en-AU" sz="2800" dirty="0" smtClean="0"/>
              <a:t>may be intentional or unintentional</a:t>
            </a:r>
          </a:p>
          <a:p>
            <a:pPr eaLnBrk="1" hangingPunct="1">
              <a:lnSpc>
                <a:spcPct val="80000"/>
              </a:lnSpc>
              <a:defRPr/>
            </a:pPr>
            <a:endParaRPr lang="en-AU" sz="2400" dirty="0" smtClean="0"/>
          </a:p>
          <a:p>
            <a:pPr eaLnBrk="1" hangingPunct="1">
              <a:lnSpc>
                <a:spcPct val="80000"/>
              </a:lnSpc>
              <a:defRPr/>
            </a:pPr>
            <a:endParaRPr lang="en-AU" sz="2400" dirty="0" smtClean="0"/>
          </a:p>
          <a:p>
            <a:pPr eaLnBrk="1" hangingPunct="1">
              <a:lnSpc>
                <a:spcPct val="80000"/>
              </a:lnSpc>
              <a:buFontTx/>
              <a:buNone/>
              <a:defRPr/>
            </a:pPr>
            <a:endParaRPr lang="en-AU" sz="2400" dirty="0" smtClean="0"/>
          </a:p>
          <a:p>
            <a:pPr eaLnBrk="1" hangingPunct="1">
              <a:lnSpc>
                <a:spcPct val="80000"/>
              </a:lnSpc>
              <a:buFontTx/>
              <a:buNone/>
              <a:defRPr/>
            </a:pPr>
            <a:r>
              <a:rPr lang="en-AU" sz="2400" dirty="0" smtClean="0"/>
              <a:t>	</a:t>
            </a:r>
          </a:p>
          <a:p>
            <a:pPr eaLnBrk="1" hangingPunct="1">
              <a:lnSpc>
                <a:spcPct val="80000"/>
              </a:lnSpc>
              <a:buFontTx/>
              <a:buNone/>
              <a:defRPr/>
            </a:pPr>
            <a:r>
              <a:rPr lang="en-AU" sz="2600" dirty="0" smtClean="0"/>
              <a:t>	 </a:t>
            </a: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755650" y="1527175"/>
            <a:ext cx="7777163"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r>
              <a:rPr lang="en-AU" sz="2800">
                <a:latin typeface="Calibri" pitchFamily="34" charset="0"/>
                <a:cs typeface="Times New Roman" pitchFamily="18" charset="0"/>
              </a:rPr>
              <a:t>Patton (1997) says:  </a:t>
            </a:r>
          </a:p>
          <a:p>
            <a:pPr algn="just" eaLnBrk="0" hangingPunct="0"/>
            <a:endParaRPr lang="en-AU" sz="2800">
              <a:latin typeface="Calibri" pitchFamily="34" charset="0"/>
              <a:cs typeface="Times New Roman" pitchFamily="18" charset="0"/>
            </a:endParaRPr>
          </a:p>
          <a:p>
            <a:pPr algn="just" eaLnBrk="0" hangingPunct="0"/>
            <a:r>
              <a:rPr lang="en-AU" sz="2800">
                <a:latin typeface="Calibri" pitchFamily="34" charset="0"/>
                <a:cs typeface="Times New Roman" pitchFamily="18" charset="0"/>
              </a:rPr>
              <a:t>“</a:t>
            </a:r>
            <a:r>
              <a:rPr lang="en-AU" sz="2800" i="1">
                <a:latin typeface="Calibri" pitchFamily="34" charset="0"/>
                <a:cs typeface="Times New Roman" pitchFamily="18" charset="0"/>
              </a:rPr>
              <a:t>Evidence of process use is represented by the following kind of statement after an evaluation: “The impact on our program came not just from the findings but also from going through the thinking process that the evaluation required</a:t>
            </a:r>
            <a:r>
              <a:rPr lang="en-AU" sz="2800">
                <a:latin typeface="Calibri" pitchFamily="34" charset="0"/>
                <a:cs typeface="Times New Roman" pitchFamily="18" charset="0"/>
              </a:rPr>
              <a:t>” (p.90)    </a:t>
            </a:r>
            <a:endParaRPr lang="en-AU" sz="2800">
              <a:latin typeface="Calibri" pitchFamily="34" charset="0"/>
            </a:endParaRPr>
          </a:p>
        </p:txBody>
      </p: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95288" y="260350"/>
            <a:ext cx="8229600" cy="490538"/>
          </a:xfrm>
          <a:solidFill>
            <a:schemeClr val="tx2">
              <a:lumMod val="40000"/>
              <a:lumOff val="60000"/>
            </a:schemeClr>
          </a:solidFill>
        </p:spPr>
        <p:txBody>
          <a:bodyPr>
            <a:noAutofit/>
          </a:bodyPr>
          <a:lstStyle/>
          <a:p>
            <a:pPr eaLnBrk="1" hangingPunct="1">
              <a:defRPr/>
            </a:pPr>
            <a:r>
              <a:rPr lang="en-AU" sz="3200" b="1" dirty="0" smtClean="0"/>
              <a:t>Why be interested in process use?</a:t>
            </a:r>
          </a:p>
        </p:txBody>
      </p:sp>
      <p:sp>
        <p:nvSpPr>
          <p:cNvPr id="4099" name="Content Placeholder 2"/>
          <p:cNvSpPr>
            <a:spLocks noGrp="1"/>
          </p:cNvSpPr>
          <p:nvPr>
            <p:ph idx="4294967295"/>
          </p:nvPr>
        </p:nvSpPr>
        <p:spPr>
          <a:xfrm>
            <a:off x="395288" y="915988"/>
            <a:ext cx="8229600" cy="5218112"/>
          </a:xfrm>
        </p:spPr>
        <p:txBody>
          <a:bodyPr/>
          <a:lstStyle/>
          <a:p>
            <a:pPr eaLnBrk="1" hangingPunct="1">
              <a:lnSpc>
                <a:spcPct val="80000"/>
              </a:lnSpc>
              <a:defRPr/>
            </a:pPr>
            <a:endParaRPr lang="en-AU" sz="2400" dirty="0" smtClean="0"/>
          </a:p>
          <a:p>
            <a:pPr eaLnBrk="1" hangingPunct="1">
              <a:lnSpc>
                <a:spcPct val="80000"/>
              </a:lnSpc>
              <a:defRPr/>
            </a:pPr>
            <a:r>
              <a:rPr lang="en-AU" sz="2800" dirty="0" smtClean="0"/>
              <a:t>Enhances the value and </a:t>
            </a:r>
          </a:p>
          <a:p>
            <a:pPr marL="0" indent="0" eaLnBrk="1" hangingPunct="1">
              <a:lnSpc>
                <a:spcPct val="80000"/>
              </a:lnSpc>
              <a:buFontTx/>
              <a:buNone/>
              <a:defRPr/>
            </a:pPr>
            <a:r>
              <a:rPr lang="en-AU" sz="2800" dirty="0" smtClean="0"/>
              <a:t>    utility of evaluation (Patton, 2007) </a:t>
            </a:r>
          </a:p>
          <a:p>
            <a:pPr marL="0" indent="0" eaLnBrk="1" hangingPunct="1">
              <a:lnSpc>
                <a:spcPct val="80000"/>
              </a:lnSpc>
              <a:buFontTx/>
              <a:buNone/>
              <a:defRPr/>
            </a:pPr>
            <a:endParaRPr lang="en-AU" sz="2800" dirty="0"/>
          </a:p>
          <a:p>
            <a:pPr eaLnBrk="1" hangingPunct="1">
              <a:lnSpc>
                <a:spcPct val="80000"/>
              </a:lnSpc>
              <a:defRPr/>
            </a:pPr>
            <a:endParaRPr lang="en-AU" sz="2800" dirty="0" smtClean="0"/>
          </a:p>
          <a:p>
            <a:pPr eaLnBrk="1" hangingPunct="1">
              <a:lnSpc>
                <a:spcPct val="80000"/>
              </a:lnSpc>
              <a:defRPr/>
            </a:pPr>
            <a:r>
              <a:rPr lang="en-AU" sz="2800" dirty="0" smtClean="0"/>
              <a:t>Increases the likelihood of </a:t>
            </a:r>
          </a:p>
          <a:p>
            <a:pPr marL="0" indent="0" eaLnBrk="1" hangingPunct="1">
              <a:lnSpc>
                <a:spcPct val="80000"/>
              </a:lnSpc>
              <a:buFontTx/>
              <a:buNone/>
              <a:defRPr/>
            </a:pPr>
            <a:r>
              <a:rPr lang="en-AU" sz="2800" dirty="0"/>
              <a:t> </a:t>
            </a:r>
            <a:r>
              <a:rPr lang="en-AU" sz="2800" dirty="0" smtClean="0"/>
              <a:t>   findings use (Taut, 2005)</a:t>
            </a:r>
          </a:p>
          <a:p>
            <a:pPr marL="0" indent="0" eaLnBrk="1" hangingPunct="1">
              <a:lnSpc>
                <a:spcPct val="80000"/>
              </a:lnSpc>
              <a:buFontTx/>
              <a:buNone/>
              <a:defRPr/>
            </a:pPr>
            <a:endParaRPr lang="en-AU" sz="2800" dirty="0" smtClean="0"/>
          </a:p>
          <a:p>
            <a:pPr eaLnBrk="1" hangingPunct="1">
              <a:lnSpc>
                <a:spcPct val="80000"/>
              </a:lnSpc>
              <a:defRPr/>
            </a:pPr>
            <a:endParaRPr lang="en-AU" sz="2800" dirty="0" smtClean="0"/>
          </a:p>
          <a:p>
            <a:pPr eaLnBrk="1" hangingPunct="1">
              <a:lnSpc>
                <a:spcPct val="80000"/>
              </a:lnSpc>
              <a:defRPr/>
            </a:pPr>
            <a:r>
              <a:rPr lang="en-AU" sz="2800" dirty="0" smtClean="0"/>
              <a:t>Follows general moves towards more participatory, collaborative, democratic, learning-orientated practice</a:t>
            </a:r>
          </a:p>
          <a:p>
            <a:pPr eaLnBrk="1" hangingPunct="1">
              <a:lnSpc>
                <a:spcPct val="80000"/>
              </a:lnSpc>
              <a:defRPr/>
            </a:pPr>
            <a:endParaRPr lang="en-AU" sz="2400" dirty="0"/>
          </a:p>
          <a:p>
            <a:pPr eaLnBrk="1" hangingPunct="1">
              <a:lnSpc>
                <a:spcPct val="80000"/>
              </a:lnSpc>
              <a:defRPr/>
            </a:pPr>
            <a:endParaRPr lang="en-AU" sz="2400" dirty="0" smtClean="0"/>
          </a:p>
          <a:p>
            <a:pPr eaLnBrk="1" hangingPunct="1">
              <a:lnSpc>
                <a:spcPct val="80000"/>
              </a:lnSpc>
              <a:defRPr/>
            </a:pPr>
            <a:endParaRPr lang="en-AU" sz="2400" dirty="0" smtClean="0"/>
          </a:p>
          <a:p>
            <a:pPr eaLnBrk="1" hangingPunct="1">
              <a:lnSpc>
                <a:spcPct val="80000"/>
              </a:lnSpc>
              <a:buFontTx/>
              <a:buNone/>
              <a:defRPr/>
            </a:pPr>
            <a:endParaRPr lang="en-AU" sz="2400" dirty="0" smtClean="0"/>
          </a:p>
          <a:p>
            <a:pPr eaLnBrk="1" hangingPunct="1">
              <a:lnSpc>
                <a:spcPct val="80000"/>
              </a:lnSpc>
              <a:buFontTx/>
              <a:buNone/>
              <a:defRPr/>
            </a:pPr>
            <a:r>
              <a:rPr lang="en-AU" sz="2400" dirty="0" smtClean="0"/>
              <a:t>	</a:t>
            </a:r>
          </a:p>
          <a:p>
            <a:pPr eaLnBrk="1" hangingPunct="1">
              <a:lnSpc>
                <a:spcPct val="80000"/>
              </a:lnSpc>
              <a:buFontTx/>
              <a:buNone/>
              <a:defRPr/>
            </a:pPr>
            <a:r>
              <a:rPr lang="en-AU" sz="2600" dirty="0" smtClean="0"/>
              <a:t>	 </a:t>
            </a:r>
          </a:p>
        </p:txBody>
      </p:sp>
      <p:pic>
        <p:nvPicPr>
          <p:cNvPr id="7172" name="Picture 4" descr="C:\Users\michael\AppData\Local\Microsoft\Windows\Temporary Internet Files\Content.IE5\F7N3OXQ0\MC91021632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1406525"/>
            <a:ext cx="158432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2" descr="C:\Users\michael\AppData\Local\Microsoft\Windows\Temporary Internet Files\Content.IE5\UDUV0753\MC90028731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7400" y="2781300"/>
            <a:ext cx="1657350"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739775"/>
          </a:xfrm>
          <a:solidFill>
            <a:schemeClr val="tx2">
              <a:lumMod val="40000"/>
              <a:lumOff val="60000"/>
            </a:schemeClr>
          </a:solidFill>
        </p:spPr>
        <p:txBody>
          <a:bodyPr>
            <a:normAutofit/>
          </a:bodyPr>
          <a:lstStyle/>
          <a:p>
            <a:pPr eaLnBrk="1" hangingPunct="1">
              <a:defRPr/>
            </a:pPr>
            <a:r>
              <a:rPr lang="en-NZ" sz="3200" b="1" dirty="0" smtClean="0"/>
              <a:t>Context of study</a:t>
            </a:r>
            <a:endParaRPr lang="en-GB" sz="3200" dirty="0" smtClean="0"/>
          </a:p>
        </p:txBody>
      </p:sp>
      <p:sp>
        <p:nvSpPr>
          <p:cNvPr id="9219"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15365" name="Rectangle 5"/>
          <p:cNvSpPr>
            <a:spLocks noChangeArrowheads="1"/>
          </p:cNvSpPr>
          <p:nvPr/>
        </p:nvSpPr>
        <p:spPr bwMode="auto">
          <a:xfrm>
            <a:off x="827088" y="1662113"/>
            <a:ext cx="7416800" cy="3754437"/>
          </a:xfrm>
          <a:prstGeom prst="rect">
            <a:avLst/>
          </a:prstGeom>
          <a:noFill/>
          <a:ln w="9525">
            <a:noFill/>
            <a:miter lim="800000"/>
            <a:headEnd/>
            <a:tailEnd/>
          </a:ln>
        </p:spPr>
        <p:txBody>
          <a:bodyPr anchor="ctr">
            <a:spAutoFit/>
          </a:bodyPr>
          <a:lstStyle/>
          <a:p>
            <a:pPr>
              <a:spcBef>
                <a:spcPct val="50000"/>
              </a:spcBef>
              <a:buFont typeface="Arial" pitchFamily="34" charset="0"/>
              <a:buChar char="•"/>
              <a:defRPr/>
            </a:pPr>
            <a:r>
              <a:rPr lang="en-AU" sz="2800" dirty="0"/>
              <a:t>Study follows claims that process use: </a:t>
            </a:r>
          </a:p>
          <a:p>
            <a:pPr marL="358775">
              <a:spcBef>
                <a:spcPct val="50000"/>
              </a:spcBef>
              <a:defRPr/>
            </a:pPr>
            <a:r>
              <a:rPr lang="en-AU" sz="2800" dirty="0"/>
              <a:t>-more likely when intentionally sought</a:t>
            </a:r>
          </a:p>
          <a:p>
            <a:pPr marL="358775">
              <a:spcBef>
                <a:spcPct val="50000"/>
              </a:spcBef>
              <a:defRPr/>
            </a:pPr>
            <a:r>
              <a:rPr lang="en-AU" sz="2800" dirty="0"/>
              <a:t>-a ‘sensitising concept’ (Patton, 2007) </a:t>
            </a:r>
          </a:p>
          <a:p>
            <a:pPr marL="358775">
              <a:spcBef>
                <a:spcPct val="50000"/>
              </a:spcBef>
              <a:defRPr/>
            </a:pPr>
            <a:endParaRPr lang="en-AU" sz="2800" dirty="0"/>
          </a:p>
          <a:p>
            <a:pPr indent="177800">
              <a:buFont typeface="Arial" charset="0"/>
              <a:buChar char="•"/>
              <a:defRPr/>
            </a:pPr>
            <a:r>
              <a:rPr lang="en-AU" sz="2800" dirty="0"/>
              <a:t>Context of Aotearoa New Zealand    </a:t>
            </a:r>
          </a:p>
          <a:p>
            <a:pPr>
              <a:buFont typeface="Arial" charset="0"/>
              <a:buChar char="•"/>
              <a:defRPr/>
            </a:pPr>
            <a:endParaRPr lang="en-AU" sz="2800" dirty="0"/>
          </a:p>
          <a:p>
            <a:pPr>
              <a:buFont typeface="Arial" charset="0"/>
              <a:buChar char="•"/>
              <a:defRPr/>
            </a:pPr>
            <a:r>
              <a:rPr lang="en-AU" sz="2800" dirty="0"/>
              <a:t>Qualitative research (n=25 interviews)</a:t>
            </a:r>
            <a:endParaRPr lang="en-AU" dirty="0"/>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739775"/>
          </a:xfrm>
          <a:solidFill>
            <a:schemeClr val="tx2">
              <a:lumMod val="40000"/>
              <a:lumOff val="60000"/>
            </a:schemeClr>
          </a:solidFill>
        </p:spPr>
        <p:txBody>
          <a:bodyPr>
            <a:normAutofit/>
          </a:bodyPr>
          <a:lstStyle/>
          <a:p>
            <a:pPr eaLnBrk="1" hangingPunct="1">
              <a:defRPr/>
            </a:pPr>
            <a:r>
              <a:rPr lang="en-NZ" sz="3200" b="1" dirty="0" smtClean="0"/>
              <a:t>Main research questions</a:t>
            </a:r>
            <a:endParaRPr lang="en-GB" sz="3200" dirty="0" smtClean="0"/>
          </a:p>
        </p:txBody>
      </p:sp>
      <p:sp>
        <p:nvSpPr>
          <p:cNvPr id="10243"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10244" name="Rectangle 7"/>
          <p:cNvSpPr>
            <a:spLocks noChangeArrowheads="1"/>
          </p:cNvSpPr>
          <p:nvPr/>
        </p:nvSpPr>
        <p:spPr bwMode="auto">
          <a:xfrm>
            <a:off x="428625" y="1484313"/>
            <a:ext cx="7707313"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buFont typeface="Arial" charset="0"/>
              <a:buChar char="•"/>
            </a:pPr>
            <a:endParaRPr lang="en-AU" sz="2800"/>
          </a:p>
          <a:p>
            <a:pPr>
              <a:lnSpc>
                <a:spcPct val="80000"/>
              </a:lnSpc>
              <a:spcBef>
                <a:spcPct val="50000"/>
              </a:spcBef>
              <a:buFont typeface="Arial" charset="0"/>
              <a:buNone/>
            </a:pPr>
            <a:r>
              <a:rPr lang="en-AU" sz="3200" i="1"/>
              <a:t>				</a:t>
            </a:r>
            <a:endParaRPr lang="en-AU" sz="2400" i="1"/>
          </a:p>
        </p:txBody>
      </p:sp>
      <p:sp>
        <p:nvSpPr>
          <p:cNvPr id="21509" name="Rectangle 5"/>
          <p:cNvSpPr>
            <a:spLocks noChangeArrowheads="1"/>
          </p:cNvSpPr>
          <p:nvPr/>
        </p:nvSpPr>
        <p:spPr bwMode="auto">
          <a:xfrm>
            <a:off x="827088" y="1557338"/>
            <a:ext cx="7416800" cy="3538537"/>
          </a:xfrm>
          <a:prstGeom prst="rect">
            <a:avLst/>
          </a:prstGeom>
          <a:noFill/>
          <a:ln w="9525">
            <a:noFill/>
            <a:miter lim="800000"/>
            <a:headEnd/>
            <a:tailEnd/>
          </a:ln>
          <a:effectLst/>
        </p:spPr>
        <p:txBody>
          <a:bodyPr anchor="ctr">
            <a:spAutoFit/>
          </a:bodyPr>
          <a:lstStyle/>
          <a:p>
            <a:pPr algn="just" eaLnBrk="0" hangingPunct="0">
              <a:buFont typeface="Arial" pitchFamily="34" charset="0"/>
              <a:buChar char="•"/>
              <a:defRPr/>
            </a:pPr>
            <a:r>
              <a:rPr lang="en-AU" sz="2800" dirty="0">
                <a:latin typeface="Arial" pitchFamily="34" charset="0"/>
                <a:ea typeface="Times New Roman" pitchFamily="18" charset="0"/>
                <a:cs typeface="Arial" pitchFamily="34" charset="0"/>
              </a:rPr>
              <a:t>Why are evaluators intentional in seeking process use? </a:t>
            </a:r>
          </a:p>
          <a:p>
            <a:pPr indent="180975" algn="just" eaLnBrk="0" hangingPunct="0">
              <a:defRPr/>
            </a:pPr>
            <a:endParaRPr lang="en-AU" sz="2800" dirty="0">
              <a:latin typeface="Arial" pitchFamily="34" charset="0"/>
              <a:ea typeface="Times New Roman" pitchFamily="18" charset="0"/>
              <a:cs typeface="Arial" pitchFamily="34" charset="0"/>
            </a:endParaRPr>
          </a:p>
          <a:p>
            <a:pPr algn="just" eaLnBrk="0" hangingPunct="0">
              <a:buFont typeface="Arial" pitchFamily="34" charset="0"/>
              <a:buChar char="•"/>
              <a:defRPr/>
            </a:pPr>
            <a:r>
              <a:rPr lang="en-AU" sz="2800" dirty="0">
                <a:latin typeface="Arial" pitchFamily="34" charset="0"/>
                <a:ea typeface="Times New Roman" pitchFamily="18" charset="0"/>
                <a:cs typeface="Arial" pitchFamily="34" charset="0"/>
              </a:rPr>
              <a:t>Do reasons influence practices and roles adopted?</a:t>
            </a:r>
          </a:p>
          <a:p>
            <a:pPr indent="180975" algn="just" eaLnBrk="0" hangingPunct="0">
              <a:defRPr/>
            </a:pPr>
            <a:endParaRPr lang="en-AU" sz="2800" dirty="0">
              <a:latin typeface="Arial" pitchFamily="34" charset="0"/>
              <a:ea typeface="Times New Roman" pitchFamily="18" charset="0"/>
              <a:cs typeface="Arial" pitchFamily="34" charset="0"/>
            </a:endParaRPr>
          </a:p>
          <a:p>
            <a:pPr algn="just" eaLnBrk="0" hangingPunct="0">
              <a:buFont typeface="Arial" pitchFamily="34" charset="0"/>
              <a:buChar char="•"/>
              <a:defRPr/>
            </a:pPr>
            <a:r>
              <a:rPr lang="en-AU" sz="2800" dirty="0">
                <a:latin typeface="Arial" pitchFamily="34" charset="0"/>
                <a:ea typeface="Times New Roman" pitchFamily="18" charset="0"/>
                <a:cs typeface="Arial" pitchFamily="34" charset="0"/>
              </a:rPr>
              <a:t>Does context influence intention, practices, and roles? </a:t>
            </a:r>
            <a:endParaRPr lang="en-AU" sz="2800" dirty="0">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777875"/>
          </a:xfrm>
          <a:solidFill>
            <a:schemeClr val="tx2">
              <a:lumMod val="40000"/>
              <a:lumOff val="60000"/>
            </a:schemeClr>
          </a:solidFill>
        </p:spPr>
        <p:txBody>
          <a:bodyPr>
            <a:normAutofit/>
          </a:bodyPr>
          <a:lstStyle/>
          <a:p>
            <a:pPr eaLnBrk="1" hangingPunct="1">
              <a:defRPr/>
            </a:pPr>
            <a:r>
              <a:rPr lang="en-AU" sz="3200" b="1" dirty="0" smtClean="0"/>
              <a:t>Assumptions</a:t>
            </a:r>
          </a:p>
        </p:txBody>
      </p:sp>
      <p:sp>
        <p:nvSpPr>
          <p:cNvPr id="11267" name="Content Placeholder 2"/>
          <p:cNvSpPr>
            <a:spLocks noGrp="1"/>
          </p:cNvSpPr>
          <p:nvPr>
            <p:ph idx="4294967295"/>
          </p:nvPr>
        </p:nvSpPr>
        <p:spPr>
          <a:xfrm>
            <a:off x="457200" y="1196975"/>
            <a:ext cx="8229600" cy="4929188"/>
          </a:xfrm>
        </p:spPr>
        <p:txBody>
          <a:bodyPr/>
          <a:lstStyle/>
          <a:p>
            <a:pPr eaLnBrk="1" hangingPunct="1">
              <a:lnSpc>
                <a:spcPct val="80000"/>
              </a:lnSpc>
            </a:pPr>
            <a:r>
              <a:rPr lang="en-AU" sz="2800" dirty="0" smtClean="0"/>
              <a:t>Process use does not have meaning or reality independent of our consciousness of it</a:t>
            </a:r>
          </a:p>
          <a:p>
            <a:pPr eaLnBrk="1" hangingPunct="1">
              <a:lnSpc>
                <a:spcPct val="80000"/>
              </a:lnSpc>
            </a:pPr>
            <a:endParaRPr lang="en-AU" sz="2800" dirty="0" smtClean="0"/>
          </a:p>
          <a:p>
            <a:pPr eaLnBrk="1" hangingPunct="1">
              <a:lnSpc>
                <a:spcPct val="80000"/>
              </a:lnSpc>
            </a:pPr>
            <a:r>
              <a:rPr lang="en-AU" sz="2800" dirty="0" smtClean="0"/>
              <a:t>Process use may occur independently of our consciousness of it</a:t>
            </a:r>
          </a:p>
          <a:p>
            <a:pPr eaLnBrk="1" hangingPunct="1">
              <a:lnSpc>
                <a:spcPct val="80000"/>
              </a:lnSpc>
            </a:pPr>
            <a:endParaRPr lang="en-AU" sz="2800" dirty="0" smtClean="0"/>
          </a:p>
          <a:p>
            <a:pPr eaLnBrk="1" hangingPunct="1">
              <a:lnSpc>
                <a:spcPct val="80000"/>
              </a:lnSpc>
            </a:pPr>
            <a:r>
              <a:rPr lang="en-AU" sz="2800" i="1" dirty="0" smtClean="0"/>
              <a:t>Process use</a:t>
            </a:r>
            <a:r>
              <a:rPr lang="en-AU" sz="2800" dirty="0" smtClean="0"/>
              <a:t> may not be recognised, understood, labelled </a:t>
            </a:r>
            <a:r>
              <a:rPr lang="en-AU" sz="2800" i="1" dirty="0" smtClean="0"/>
              <a:t>process use</a:t>
            </a:r>
            <a:endParaRPr lang="en-AU" sz="2400" dirty="0" smtClean="0"/>
          </a:p>
          <a:p>
            <a:endParaRPr lang="en-AU" sz="2800" i="1" dirty="0" smtClean="0"/>
          </a:p>
          <a:p>
            <a:endParaRPr lang="en-AU" sz="2800" dirty="0" smtClean="0"/>
          </a:p>
          <a:p>
            <a:pPr eaLnBrk="1" hangingPunct="1">
              <a:lnSpc>
                <a:spcPct val="80000"/>
              </a:lnSpc>
            </a:pPr>
            <a:endParaRPr lang="en-AU" sz="2800" dirty="0" smtClean="0"/>
          </a:p>
          <a:p>
            <a:pPr eaLnBrk="1" hangingPunct="1">
              <a:lnSpc>
                <a:spcPct val="80000"/>
              </a:lnSpc>
            </a:pPr>
            <a:endParaRPr lang="en-AU" sz="2800" dirty="0" smtClean="0"/>
          </a:p>
          <a:p>
            <a:pPr eaLnBrk="1" hangingPunct="1">
              <a:lnSpc>
                <a:spcPct val="80000"/>
              </a:lnSpc>
              <a:buFontTx/>
              <a:buNone/>
            </a:pPr>
            <a:endParaRPr lang="en-AU" sz="2600" dirty="0" smtClean="0"/>
          </a:p>
          <a:p>
            <a:pPr eaLnBrk="1" hangingPunct="1">
              <a:lnSpc>
                <a:spcPct val="80000"/>
              </a:lnSpc>
              <a:buFontTx/>
              <a:buNone/>
            </a:pPr>
            <a:r>
              <a:rPr lang="en-AU" sz="2600" dirty="0" smtClean="0"/>
              <a:t>		 </a:t>
            </a: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ctrTitle" idx="4294967295"/>
          </p:nvPr>
        </p:nvSpPr>
        <p:spPr>
          <a:xfrm>
            <a:off x="539750" y="188913"/>
            <a:ext cx="8175625" cy="739775"/>
          </a:xfrm>
          <a:solidFill>
            <a:schemeClr val="tx2">
              <a:lumMod val="40000"/>
              <a:lumOff val="60000"/>
            </a:schemeClr>
          </a:solidFill>
        </p:spPr>
        <p:txBody>
          <a:bodyPr>
            <a:normAutofit/>
          </a:bodyPr>
          <a:lstStyle/>
          <a:p>
            <a:pPr eaLnBrk="1" hangingPunct="1">
              <a:defRPr/>
            </a:pPr>
            <a:r>
              <a:rPr lang="en-NZ" sz="3200" b="1" dirty="0" smtClean="0"/>
              <a:t>Interpretivist account of behaviour</a:t>
            </a:r>
            <a:endParaRPr lang="en-GB" sz="3200" dirty="0" smtClean="0"/>
          </a:p>
        </p:txBody>
      </p:sp>
      <p:sp>
        <p:nvSpPr>
          <p:cNvPr id="12291" name="Text Box 6"/>
          <p:cNvSpPr txBox="1">
            <a:spLocks noChangeArrowheads="1"/>
          </p:cNvSpPr>
          <p:nvPr/>
        </p:nvSpPr>
        <p:spPr bwMode="auto">
          <a:xfrm>
            <a:off x="2987675" y="4292600"/>
            <a:ext cx="5688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GB">
              <a:latin typeface="Calibri" pitchFamily="34" charset="0"/>
            </a:endParaRPr>
          </a:p>
        </p:txBody>
      </p:sp>
      <p:sp>
        <p:nvSpPr>
          <p:cNvPr id="12292" name="Rectangle 4"/>
          <p:cNvSpPr>
            <a:spLocks noChangeArrowheads="1"/>
          </p:cNvSpPr>
          <p:nvPr/>
        </p:nvSpPr>
        <p:spPr bwMode="auto">
          <a:xfrm>
            <a:off x="539750" y="1125538"/>
            <a:ext cx="8137525" cy="457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buFont typeface="Arial" charset="0"/>
              <a:buChar char="•"/>
            </a:pPr>
            <a:r>
              <a:rPr lang="en-AU" sz="2800"/>
              <a:t>Meaning is constitutive of behaviour</a:t>
            </a:r>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r>
              <a:rPr lang="en-AU" sz="2800"/>
              <a:t>Values/beliefs/traditions/feelings/desires are sources </a:t>
            </a:r>
            <a:r>
              <a:rPr lang="en-AU" sz="2800" i="1"/>
              <a:t>and</a:t>
            </a:r>
            <a:r>
              <a:rPr lang="en-AU" sz="2800"/>
              <a:t> consequences of meaning</a:t>
            </a:r>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r>
              <a:rPr lang="en-AU" sz="2800"/>
              <a:t>Behaviour </a:t>
            </a:r>
            <a:r>
              <a:rPr lang="en-AU" sz="2800" i="1"/>
              <a:t>explained</a:t>
            </a:r>
            <a:r>
              <a:rPr lang="en-AU" sz="2800"/>
              <a:t> by understanding meaning, intention, purpose, justification, rules, conventions</a:t>
            </a:r>
          </a:p>
          <a:p>
            <a:pPr>
              <a:lnSpc>
                <a:spcPct val="80000"/>
              </a:lnSpc>
              <a:buFont typeface="Arial" charset="0"/>
              <a:buChar char="•"/>
            </a:pPr>
            <a:endParaRPr lang="en-AU" sz="2800"/>
          </a:p>
          <a:p>
            <a:pPr>
              <a:lnSpc>
                <a:spcPct val="80000"/>
              </a:lnSpc>
              <a:buFont typeface="Arial" charset="0"/>
              <a:buChar char="•"/>
            </a:pPr>
            <a:endParaRPr lang="en-AU" sz="2800"/>
          </a:p>
          <a:p>
            <a:pPr>
              <a:lnSpc>
                <a:spcPct val="80000"/>
              </a:lnSpc>
              <a:buFont typeface="Arial" charset="0"/>
              <a:buChar char="•"/>
            </a:pPr>
            <a:r>
              <a:rPr lang="en-AU" sz="2800"/>
              <a:t>Descriptions of behaviour always selected, limited, contextualised  	</a:t>
            </a:r>
          </a:p>
        </p:txBody>
      </p:sp>
    </p:spTree>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mp;#x0D;&amp;#x0A;&amp;#x0D;&amp;#x0A;Why do evaluators intentionally seek process use?&amp;#x0D;&amp;#x0A; &amp;#x0D;&amp;#x0A;Initial reflections on preliminary analysis &amp;#x0D;&amp;#x0A;of research find&quot;/&gt;&lt;property id=&quot;20307&quot; value=&quot;381&quot;/&gt;&lt;/object&gt;&lt;object type=&quot;3&quot; unique_id=&quot;10005&quot;&gt;&lt;property id=&quot;20148&quot; value=&quot;5&quot;/&gt;&lt;property id=&quot;20300&quot; value=&quot;Slide 2 - &amp;quot;Overview&amp;quot;&quot;/&gt;&lt;property id=&quot;20307&quot; value=&quot;327&quot;/&gt;&lt;/object&gt;&lt;object type=&quot;3&quot; unique_id=&quot;10009&quot;&gt;&lt;property id=&quot;20148&quot; value=&quot;5&quot;/&gt;&lt;property id=&quot;20300&quot; value=&quot;Slide 4&quot;/&gt;&lt;property id=&quot;20307&quot; value=&quot;453&quot;/&gt;&lt;/object&gt;&lt;object type=&quot;3&quot; unique_id=&quot;10020&quot;&gt;&lt;property id=&quot;20148&quot; value=&quot;5&quot;/&gt;&lt;property id=&quot;20300&quot; value=&quot;Slide 7 - &amp;quot;Main research questions&amp;quot;&quot;/&gt;&lt;property id=&quot;20307&quot; value=&quot;463&quot;/&gt;&lt;/object&gt;&lt;object type=&quot;3&quot; unique_id=&quot;10021&quot;&gt;&lt;property id=&quot;20148&quot; value=&quot;5&quot;/&gt;&lt;property id=&quot;20300&quot; value=&quot;Slide 8 - &amp;quot;Assumptions&amp;quot;&quot;/&gt;&lt;property id=&quot;20307&quot; value=&quot;467&quot;/&gt;&lt;/object&gt;&lt;object type=&quot;3&quot; unique_id=&quot;10023&quot;&gt;&lt;property id=&quot;20148&quot; value=&quot;5&quot;/&gt;&lt;property id=&quot;20300&quot; value=&quot;Slide 9 - &amp;quot;Interpretivist account of behaviour&amp;quot;&quot;/&gt;&lt;property id=&quot;20307&quot; value=&quot;421&quot;/&gt;&lt;/object&gt;&lt;object type=&quot;3&quot; unique_id=&quot;10026&quot;&gt;&lt;property id=&quot;20148&quot; value=&quot;5&quot;/&gt;&lt;property id=&quot;20300&quot; value=&quot;Slide 10 - &amp;quot;Participant selection&amp;quot;&quot;/&gt;&lt;property id=&quot;20307&quot; value=&quot;423&quot;/&gt;&lt;/object&gt;&lt;object type=&quot;3&quot; unique_id=&quot;10028&quot;&gt;&lt;property id=&quot;20148&quot; value=&quot;5&quot;/&gt;&lt;property id=&quot;20300&quot; value=&quot;Slide 11 - &amp;quot;In-depth interview&amp;quot;&quot;/&gt;&lt;property id=&quot;20307&quot; value=&quot;431&quot;/&gt;&lt;/object&gt;&lt;object type=&quot;3&quot; unique_id=&quot;10029&quot;&gt;&lt;property id=&quot;20148&quot; value=&quot;5&quot;/&gt;&lt;property id=&quot;20300&quot; value=&quot;Slide 12 - &amp;quot;Sorting exercise&amp;quot;&quot;/&gt;&lt;property id=&quot;20307&quot; value=&quot;476&quot;/&gt;&lt;/object&gt;&lt;object type=&quot;3&quot; unique_id=&quot;10030&quot;&gt;&lt;property id=&quot;20148&quot; value=&quot;5&quot;/&gt;&lt;property id=&quot;20300&quot; value=&quot;Slide 13&quot;/&gt;&lt;property id=&quot;20307&quot; value=&quot;478&quot;/&gt;&lt;/object&gt;&lt;object type=&quot;3&quot; unique_id=&quot;10032&quot;&gt;&lt;property id=&quot;20148&quot; value=&quot;5&quot;/&gt;&lt;property id=&quot;20300&quot; value=&quot;Slide 14 - &amp;quot;Initial reflections on findings&amp;quot;&quot;/&gt;&lt;property id=&quot;20307&quot; value=&quot;485&quot;/&gt;&lt;/object&gt;&lt;object type=&quot;3&quot; unique_id=&quot;10037&quot;&gt;&lt;property id=&quot;20148&quot; value=&quot;5&quot;/&gt;&lt;property id=&quot;20300&quot; value=&quot;Slide 16&quot;/&gt;&lt;property id=&quot;20307&quot; value=&quot;491&quot;/&gt;&lt;/object&gt;&lt;object type=&quot;3&quot; unique_id=&quot;10049&quot;&gt;&lt;property id=&quot;20148&quot; value=&quot;5&quot;/&gt;&lt;property id=&quot;20300&quot; value=&quot;Slide 18&quot;/&gt;&lt;property id=&quot;20307&quot; value=&quot;507&quot;/&gt;&lt;/object&gt;&lt;object type=&quot;3&quot; unique_id=&quot;10052&quot;&gt;&lt;property id=&quot;20148&quot; value=&quot;5&quot;/&gt;&lt;property id=&quot;20300&quot; value=&quot;Slide 19&quot;/&gt;&lt;property id=&quot;20307&quot; value=&quot;511&quot;/&gt;&lt;/object&gt;&lt;object type=&quot;3&quot; unique_id=&quot;10057&quot;&gt;&lt;property id=&quot;20148&quot; value=&quot;5&quot;/&gt;&lt;property id=&quot;20300&quot; value=&quot;Slide 20 - &amp;quot;Reflections on findings&amp;quot;&quot;/&gt;&lt;property id=&quot;20307&quot; value=&quot;533&quot;/&gt;&lt;/object&gt;&lt;object type=&quot;3&quot; unique_id=&quot;10062&quot;&gt;&lt;property id=&quot;20148&quot; value=&quot;5&quot;/&gt;&lt;property id=&quot;20300&quot; value=&quot;Slide 21 - &amp;quot;Emerging Questions&amp;quot;&quot;/&gt;&lt;property id=&quot;20307&quot; value=&quot;526&quot;/&gt;&lt;/object&gt;&lt;object type=&quot;3&quot; unique_id=&quot;10064&quot;&gt;&lt;property id=&quot;20148&quot; value=&quot;5&quot;/&gt;&lt;property id=&quot;20300&quot; value=&quot;Slide 24 - &amp;quot;References&amp;quot;&quot;/&gt;&lt;property id=&quot;20307&quot; value=&quot;535&quot;/&gt;&lt;/object&gt;&lt;object type=&quot;3&quot; unique_id=&quot;10884&quot;&gt;&lt;property id=&quot;20148&quot; value=&quot;5&quot;/&gt;&lt;property id=&quot;20300&quot; value=&quot;Slide 3 - &amp;quot;Process Use&amp;quot;&quot;/&gt;&lt;property id=&quot;20307&quot; value=&quot;537&quot;/&gt;&lt;/object&gt;&lt;object type=&quot;3&quot; unique_id=&quot;10885&quot;&gt;&lt;property id=&quot;20148&quot; value=&quot;5&quot;/&gt;&lt;property id=&quot;20300&quot; value=&quot;Slide 5 - &amp;quot;Why be interested in process use?&amp;quot;&quot;/&gt;&lt;property id=&quot;20307&quot; value=&quot;538&quot;/&gt;&lt;/object&gt;&lt;object type=&quot;3&quot; unique_id=&quot;10886&quot;&gt;&lt;property id=&quot;20148&quot; value=&quot;5&quot;/&gt;&lt;property id=&quot;20300&quot; value=&quot;Slide 15 - &amp;quot;Evaluation – understanding and meaning&amp;quot;&quot;/&gt;&lt;property id=&quot;20307&quot; value=&quot;539&quot;/&gt;&lt;/object&gt;&lt;object type=&quot;3&quot; unique_id=&quot;11101&quot;&gt;&lt;property id=&quot;20148&quot; value=&quot;5&quot;/&gt;&lt;property id=&quot;20300&quot; value=&quot;Slide 17 - &amp;quot;Practice and Role&amp;quot;&quot;/&gt;&lt;property id=&quot;20307&quot; value=&quot;544&quot;/&gt;&lt;/object&gt;&lt;object type=&quot;3&quot; unique_id=&quot;11102&quot;&gt;&lt;property id=&quot;20148&quot; value=&quot;5&quot;/&gt;&lt;property id=&quot;20300&quot; value=&quot;Slide 22 - &amp;quot;Final reflections&amp;quot;&quot;/&gt;&lt;property id=&quot;20307&quot; value=&quot;542&quot;/&gt;&lt;/object&gt;&lt;object type=&quot;3&quot; unique_id=&quot;11103&quot;&gt;&lt;property id=&quot;20148&quot; value=&quot;5&quot;/&gt;&lt;property id=&quot;20300&quot; value=&quot;Slide 23&quot;/&gt;&lt;property id=&quot;20307&quot; value=&quot;543&quot;/&gt;&lt;/object&gt;&lt;object type=&quot;3&quot; unique_id=&quot;11104&quot;&gt;&lt;property id=&quot;20148&quot; value=&quot;5&quot;/&gt;&lt;property id=&quot;20300&quot; value=&quot;Slide 6 - &amp;quot;Context of study&amp;quot;&quot;/&gt;&lt;property id=&quot;20307&quot; value=&quot;545&quot;/&gt;&lt;/object&gt;&lt;/object&gt;&lt;/object&gt;&lt;/database&gt;"/>
  <p:tag name="SECTOMILLISECCONVERTED" val="1"/>
</p:tagLst>
</file>

<file path=ppt/theme/theme1.xml><?xml version="1.0" encoding="utf-8"?>
<a:theme xmlns:a="http://schemas.openxmlformats.org/drawingml/2006/main" name="Canterbury">
  <a:themeElements>
    <a:clrScheme name="Canterbu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nterbury">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nterbu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nterbur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nterbur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nterbur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nterbur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nterbur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nterbur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nterbur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nterbur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nterbur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nterbur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nterbur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4942</TotalTime>
  <Words>2008</Words>
  <Application>Microsoft Office PowerPoint</Application>
  <PresentationFormat>On-screen Show (4:3)</PresentationFormat>
  <Paragraphs>374</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Canterbury</vt:lpstr>
      <vt:lpstr>  Why do evaluators intentionally seek process use?   Initial reflections on preliminary analysis  of research findings   AES International Conference Hilton Sydney 31st August – 2nd September  Michael Blewden,  SHORE and Whariki Research Centre   Massey University, New Zealand      </vt:lpstr>
      <vt:lpstr>Overview</vt:lpstr>
      <vt:lpstr>Process Use</vt:lpstr>
      <vt:lpstr>PowerPoint Presentation</vt:lpstr>
      <vt:lpstr>Why be interested in process use?</vt:lpstr>
      <vt:lpstr>Context of study</vt:lpstr>
      <vt:lpstr>Main research questions</vt:lpstr>
      <vt:lpstr>Assumptions</vt:lpstr>
      <vt:lpstr>Interpretivist account of behaviour</vt:lpstr>
      <vt:lpstr>Participant selection</vt:lpstr>
      <vt:lpstr>In-depth interview</vt:lpstr>
      <vt:lpstr>Sorting exercise</vt:lpstr>
      <vt:lpstr>PowerPoint Presentation</vt:lpstr>
      <vt:lpstr>Initial reflections on findings</vt:lpstr>
      <vt:lpstr>Evaluation – understanding and meaning</vt:lpstr>
      <vt:lpstr>PowerPoint Presentation</vt:lpstr>
      <vt:lpstr>Practice and Role</vt:lpstr>
      <vt:lpstr>PowerPoint Presentation</vt:lpstr>
      <vt:lpstr>PowerPoint Presentation</vt:lpstr>
      <vt:lpstr>Reflections on findings</vt:lpstr>
      <vt:lpstr>Emerging Questions</vt:lpstr>
      <vt:lpstr>Final reflections</vt:lpstr>
      <vt:lpstr>PowerPoint Presentation</vt:lpstr>
      <vt:lpstr>References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Confirmation of PhD Registration Proposal</dc:title>
  <dc:creator>michael</dc:creator>
  <cp:lastModifiedBy>arinex</cp:lastModifiedBy>
  <cp:revision>462</cp:revision>
  <cp:lastPrinted>2011-08-01T00:53:12Z</cp:lastPrinted>
  <dcterms:created xsi:type="dcterms:W3CDTF">2010-02-11T01:58:40Z</dcterms:created>
  <dcterms:modified xsi:type="dcterms:W3CDTF">2011-09-01T02:31:16Z</dcterms:modified>
</cp:coreProperties>
</file>